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81"/>
  </p:notesMasterIdLst>
  <p:sldIdLst>
    <p:sldId id="861" r:id="rId3"/>
    <p:sldId id="686" r:id="rId4"/>
    <p:sldId id="804" r:id="rId5"/>
    <p:sldId id="685" r:id="rId6"/>
    <p:sldId id="690" r:id="rId7"/>
    <p:sldId id="838" r:id="rId8"/>
    <p:sldId id="841" r:id="rId9"/>
    <p:sldId id="488" r:id="rId10"/>
    <p:sldId id="835" r:id="rId11"/>
    <p:sldId id="836" r:id="rId12"/>
    <p:sldId id="837" r:id="rId13"/>
    <p:sldId id="859" r:id="rId14"/>
    <p:sldId id="840" r:id="rId15"/>
    <p:sldId id="715" r:id="rId16"/>
    <p:sldId id="843" r:id="rId17"/>
    <p:sldId id="713" r:id="rId18"/>
    <p:sldId id="810" r:id="rId19"/>
    <p:sldId id="751" r:id="rId20"/>
    <p:sldId id="711" r:id="rId21"/>
    <p:sldId id="561" r:id="rId22"/>
    <p:sldId id="860" r:id="rId23"/>
    <p:sldId id="786" r:id="rId24"/>
    <p:sldId id="785" r:id="rId25"/>
    <p:sldId id="772" r:id="rId26"/>
    <p:sldId id="811" r:id="rId27"/>
    <p:sldId id="719" r:id="rId28"/>
    <p:sldId id="813" r:id="rId29"/>
    <p:sldId id="493" r:id="rId30"/>
    <p:sldId id="496" r:id="rId31"/>
    <p:sldId id="721" r:id="rId32"/>
    <p:sldId id="827" r:id="rId33"/>
    <p:sldId id="477" r:id="rId34"/>
    <p:sldId id="753" r:id="rId35"/>
    <p:sldId id="832" r:id="rId36"/>
    <p:sldId id="767" r:id="rId37"/>
    <p:sldId id="568" r:id="rId38"/>
    <p:sldId id="807" r:id="rId39"/>
    <p:sldId id="844" r:id="rId40"/>
    <p:sldId id="851" r:id="rId41"/>
    <p:sldId id="846" r:id="rId42"/>
    <p:sldId id="847" r:id="rId43"/>
    <p:sldId id="848" r:id="rId44"/>
    <p:sldId id="774" r:id="rId45"/>
    <p:sldId id="591" r:id="rId46"/>
    <p:sldId id="852" r:id="rId47"/>
    <p:sldId id="739" r:id="rId48"/>
    <p:sldId id="599" r:id="rId49"/>
    <p:sldId id="740" r:id="rId50"/>
    <p:sldId id="853" r:id="rId51"/>
    <p:sldId id="854" r:id="rId52"/>
    <p:sldId id="806" r:id="rId53"/>
    <p:sldId id="672" r:id="rId54"/>
    <p:sldId id="765" r:id="rId55"/>
    <p:sldId id="828" r:id="rId56"/>
    <p:sldId id="829" r:id="rId57"/>
    <p:sldId id="855" r:id="rId58"/>
    <p:sldId id="761" r:id="rId59"/>
    <p:sldId id="651" r:id="rId60"/>
    <p:sldId id="764" r:id="rId61"/>
    <p:sldId id="762" r:id="rId62"/>
    <p:sldId id="824" r:id="rId63"/>
    <p:sldId id="842" r:id="rId64"/>
    <p:sldId id="763" r:id="rId65"/>
    <p:sldId id="658" r:id="rId66"/>
    <p:sldId id="856" r:id="rId67"/>
    <p:sldId id="812" r:id="rId68"/>
    <p:sldId id="724" r:id="rId69"/>
    <p:sldId id="831" r:id="rId70"/>
    <p:sldId id="857" r:id="rId71"/>
    <p:sldId id="667" r:id="rId72"/>
    <p:sldId id="623" r:id="rId73"/>
    <p:sldId id="858" r:id="rId74"/>
    <p:sldId id="731" r:id="rId75"/>
    <p:sldId id="814" r:id="rId76"/>
    <p:sldId id="815" r:id="rId77"/>
    <p:sldId id="822" r:id="rId78"/>
    <p:sldId id="839" r:id="rId79"/>
    <p:sldId id="766"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67" d="100"/>
          <a:sy n="67" d="100"/>
        </p:scale>
        <p:origin x="6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221B8-9CB1-466F-97D3-106D3150F5DA}"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34727-7F09-4967-AAD3-7421F3ADFCD7}" type="slidenum">
              <a:rPr lang="en-US" smtClean="0"/>
              <a:t>‹#›</a:t>
            </a:fld>
            <a:endParaRPr lang="en-US"/>
          </a:p>
        </p:txBody>
      </p:sp>
    </p:spTree>
    <p:extLst>
      <p:ext uri="{BB962C8B-B14F-4D97-AF65-F5344CB8AC3E}">
        <p14:creationId xmlns:p14="http://schemas.microsoft.com/office/powerpoint/2010/main" val="382364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8F43E13-95C2-4B6A-8D6F-C8FFFCEC9239}" type="slidenum">
              <a:rPr kumimoji="0" lang="en-US" altLang="en-US" smtClean="0">
                <a:solidFill>
                  <a:srgbClr val="000000"/>
                </a:solidFill>
                <a:latin typeface="Times New Roman" panose="02020603050405020304" pitchFamily="18" charset="0"/>
              </a:rPr>
              <a:pPr>
                <a:spcBef>
                  <a:spcPct val="0"/>
                </a:spcBef>
              </a:pPr>
              <a:t>2</a:t>
            </a:fld>
            <a:endParaRPr kumimoji="0" lang="en-US" altLang="en-US">
              <a:solidFill>
                <a:srgbClr val="000000"/>
              </a:solidFill>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r>
              <a:rPr lang="en-US" altLang="en-US" b="1">
                <a:latin typeface="Arial" panose="020B0604020202020204" pitchFamily="34" charset="0"/>
              </a:rPr>
              <a:t>Bring articles &amp; events list &amp; meetup list</a:t>
            </a:r>
          </a:p>
          <a:p>
            <a:r>
              <a:rPr lang="en-US" altLang="en-US" b="1">
                <a:latin typeface="Arial" panose="020B0604020202020204" pitchFamily="34" charset="0"/>
              </a:rPr>
              <a:t>Update my profile</a:t>
            </a:r>
          </a:p>
          <a:p>
            <a:r>
              <a:rPr lang="en-US" altLang="en-US" b="1">
                <a:latin typeface="Arial" panose="020B0604020202020204" pitchFamily="34" charset="0"/>
              </a:rPr>
              <a:t>Mock pitches</a:t>
            </a:r>
          </a:p>
          <a:p>
            <a:r>
              <a:rPr lang="en-US" altLang="en-US" b="1">
                <a:latin typeface="Arial" panose="020B0604020202020204" pitchFamily="34" charset="0"/>
              </a:rPr>
              <a:t>Homework</a:t>
            </a:r>
          </a:p>
          <a:p>
            <a:r>
              <a:rPr lang="en-US" altLang="en-US" b="1">
                <a:latin typeface="Arial" panose="020B0604020202020204" pitchFamily="34" charset="0"/>
              </a:rPr>
              <a:t>Slide 11 success story</a:t>
            </a:r>
          </a:p>
          <a:p>
            <a:endParaRPr lang="en-US" altLang="en-US" b="1">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Bring What do you want to learn about today?</a:t>
            </a:r>
          </a:p>
          <a:p>
            <a:endParaRPr lang="en-US" altLang="en-US">
              <a:latin typeface="Arial" panose="020B0604020202020204" pitchFamily="34" charset="0"/>
            </a:endParaRPr>
          </a:p>
          <a:p>
            <a:r>
              <a:rPr lang="en-US" altLang="en-US">
                <a:latin typeface="Arial" panose="020B0604020202020204" pitchFamily="34" charset="0"/>
              </a:rPr>
              <a:t>Thanks for inviting me. </a:t>
            </a:r>
          </a:p>
          <a:p>
            <a:r>
              <a:rPr lang="en-US" altLang="en-US">
                <a:latin typeface="Arial" panose="020B0604020202020204" pitchFamily="34" charset="0"/>
              </a:rPr>
              <a:t>In the past 14 years my teams and I have probably hired close to 10,000 people. Honestly, if I knew then what I know now, I would have been even more effective in my job. </a:t>
            </a:r>
          </a:p>
          <a:p>
            <a:endParaRPr lang="en-US" altLang="en-US">
              <a:latin typeface="Arial" panose="020B0604020202020204" pitchFamily="34" charset="0"/>
            </a:endParaRPr>
          </a:p>
          <a:p>
            <a:r>
              <a:rPr lang="en-US" altLang="en-US">
                <a:latin typeface="Arial" panose="020B0604020202020204" pitchFamily="34" charset="0"/>
              </a:rPr>
              <a:t>Stacey invited me to talk to you today because of late I’ve become a networking guru in NJ and LinkediN has helped with that process. </a:t>
            </a:r>
          </a:p>
          <a:p>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Karen knows me from back in the Kaplan days when I was her Senior Director of Recruiting &amp; Career Development. In the past 13 years my teams and I have probably hired close to 10,000 people. Honestly, if I knew then what I know now, I would have been even more effective in my job. </a:t>
            </a:r>
          </a:p>
          <a:p>
            <a:r>
              <a:rPr lang="en-US" altLang="en-US">
                <a:latin typeface="Arial" panose="020B0604020202020204" pitchFamily="34" charset="0"/>
              </a:rPr>
              <a:t>Karen invited me to talk to you today because of late I’ve become a networking guru in NJ. In the past few months I have developed new relationships with hundreds of people all through networking.</a:t>
            </a:r>
          </a:p>
          <a:p>
            <a:r>
              <a:rPr lang="en-US" altLang="en-US">
                <a:latin typeface="Arial" panose="020B0604020202020204" pitchFamily="34" charset="0"/>
              </a:rPr>
              <a:t>How would you like to meet 50 new people every month. Do you think that would help ADVHR’s biz grow? Do you think it would help you fill positions? Today I’m going to show you how.</a:t>
            </a:r>
          </a:p>
          <a:p>
            <a:endParaRPr lang="en-US" altLang="en-US">
              <a:latin typeface="Arial" panose="020B0604020202020204" pitchFamily="34" charset="0"/>
            </a:endParaRPr>
          </a:p>
        </p:txBody>
      </p:sp>
    </p:spTree>
    <p:extLst>
      <p:ext uri="{BB962C8B-B14F-4D97-AF65-F5344CB8AC3E}">
        <p14:creationId xmlns:p14="http://schemas.microsoft.com/office/powerpoint/2010/main" val="244618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7344DD84-6806-F23E-82DF-F630A30900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fld id="{7314DCDC-967A-4E89-A8DE-6989FC6988C4}" type="slidenum">
              <a:rPr kumimoji="0" lang="en-US" altLang="en-US" sz="1300" smtClean="0"/>
              <a:pPr eaLnBrk="1" hangingPunct="1">
                <a:spcBef>
                  <a:spcPct val="0"/>
                </a:spcBef>
              </a:pPr>
              <a:t>3</a:t>
            </a:fld>
            <a:endParaRPr kumimoji="0" lang="en-US" altLang="en-US" sz="1300"/>
          </a:p>
        </p:txBody>
      </p:sp>
      <p:sp>
        <p:nvSpPr>
          <p:cNvPr id="8195" name="Rectangle 2">
            <a:extLst>
              <a:ext uri="{FF2B5EF4-FFF2-40B4-BE49-F238E27FC236}">
                <a16:creationId xmlns:a16="http://schemas.microsoft.com/office/drawing/2014/main" id="{70E26F4F-3944-EBA8-5155-1CDAE1B6ABAF}"/>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9FB28798-9472-CA22-680D-CDFB3C3E4AC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Our topic today is The Top Interview Questions Exposed</a:t>
            </a:r>
          </a:p>
          <a:p>
            <a:r>
              <a:rPr lang="en-US" altLang="en-US"/>
              <a:t> </a:t>
            </a:r>
          </a:p>
          <a:p>
            <a:r>
              <a:rPr lang="en-US" altLang="en-US"/>
              <a:t>Interviewing is just like ice skating. It takes practice. Sometimes you glide along nicely and sometimes you stumble and fall. The problem is that most of the time, you don't know why you fell because no one will tell you. </a:t>
            </a:r>
          </a:p>
          <a:p>
            <a:r>
              <a:rPr lang="en-US" altLang="en-US"/>
              <a:t> </a:t>
            </a:r>
          </a:p>
          <a:p>
            <a:r>
              <a:rPr lang="en-US" altLang="en-US"/>
              <a:t>But because I'm Absolutely Abby I tell you things that other recruiters won't tell you. In this teleseminar, you'll learn what is really inside the head of a corporate recruiter or HR professional when they ask you the interview "stumpers". You'll also learn how to avoid the "gotchas“.</a:t>
            </a:r>
          </a:p>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30250" indent="-280988">
              <a:spcBef>
                <a:spcPct val="30000"/>
              </a:spcBef>
              <a:defRPr kumimoji="1" sz="1200">
                <a:solidFill>
                  <a:schemeClr val="tx1"/>
                </a:solidFill>
                <a:latin typeface="Arial" panose="020B0604020202020204" pitchFamily="34" charset="0"/>
              </a:defRPr>
            </a:lvl2pPr>
            <a:lvl3pPr marL="1123950" indent="-223838">
              <a:spcBef>
                <a:spcPct val="30000"/>
              </a:spcBef>
              <a:defRPr kumimoji="1" sz="1200">
                <a:solidFill>
                  <a:schemeClr val="tx1"/>
                </a:solidFill>
                <a:latin typeface="Arial" panose="020B0604020202020204" pitchFamily="34" charset="0"/>
              </a:defRPr>
            </a:lvl3pPr>
            <a:lvl4pPr marL="1573213" indent="-223838">
              <a:spcBef>
                <a:spcPct val="30000"/>
              </a:spcBef>
              <a:defRPr kumimoji="1" sz="1200">
                <a:solidFill>
                  <a:schemeClr val="tx1"/>
                </a:solidFill>
                <a:latin typeface="Arial" panose="020B0604020202020204" pitchFamily="34" charset="0"/>
              </a:defRPr>
            </a:lvl4pPr>
            <a:lvl5pPr marL="2022475" indent="-223838">
              <a:spcBef>
                <a:spcPct val="30000"/>
              </a:spcBef>
              <a:defRPr kumimoji="1" sz="1200">
                <a:solidFill>
                  <a:schemeClr val="tx1"/>
                </a:solidFill>
                <a:latin typeface="Arial" panose="020B0604020202020204" pitchFamily="34" charset="0"/>
              </a:defRPr>
            </a:lvl5pPr>
            <a:lvl6pPr marL="2479675" indent="-223838" eaLnBrk="0" fontAlgn="base" hangingPunct="0">
              <a:spcBef>
                <a:spcPct val="30000"/>
              </a:spcBef>
              <a:spcAft>
                <a:spcPct val="0"/>
              </a:spcAft>
              <a:defRPr kumimoji="1" sz="1200">
                <a:solidFill>
                  <a:schemeClr val="tx1"/>
                </a:solidFill>
                <a:latin typeface="Arial" panose="020B0604020202020204" pitchFamily="34" charset="0"/>
              </a:defRPr>
            </a:lvl6pPr>
            <a:lvl7pPr marL="2936875" indent="-223838" eaLnBrk="0" fontAlgn="base" hangingPunct="0">
              <a:spcBef>
                <a:spcPct val="30000"/>
              </a:spcBef>
              <a:spcAft>
                <a:spcPct val="0"/>
              </a:spcAft>
              <a:defRPr kumimoji="1" sz="1200">
                <a:solidFill>
                  <a:schemeClr val="tx1"/>
                </a:solidFill>
                <a:latin typeface="Arial" panose="020B0604020202020204" pitchFamily="34" charset="0"/>
              </a:defRPr>
            </a:lvl7pPr>
            <a:lvl8pPr marL="3394075" indent="-223838" eaLnBrk="0" fontAlgn="base" hangingPunct="0">
              <a:spcBef>
                <a:spcPct val="30000"/>
              </a:spcBef>
              <a:spcAft>
                <a:spcPct val="0"/>
              </a:spcAft>
              <a:defRPr kumimoji="1" sz="1200">
                <a:solidFill>
                  <a:schemeClr val="tx1"/>
                </a:solidFill>
                <a:latin typeface="Arial" panose="020B0604020202020204" pitchFamily="34" charset="0"/>
              </a:defRPr>
            </a:lvl8pPr>
            <a:lvl9pPr marL="3851275" indent="-22383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64F1ADD-8144-4384-A94B-7645F3432564}" type="slidenum">
              <a:rPr kumimoji="0" lang="en-US" altLang="en-US" smtClean="0">
                <a:solidFill>
                  <a:srgbClr val="000000"/>
                </a:solidFill>
                <a:latin typeface="Times New Roman" panose="02020603050405020304" pitchFamily="18" charset="0"/>
              </a:rPr>
              <a:pPr>
                <a:spcBef>
                  <a:spcPct val="0"/>
                </a:spcBef>
              </a:pPr>
              <a:t>5</a:t>
            </a:fld>
            <a:endParaRPr kumimoji="0" lang="en-US" altLang="en-US">
              <a:solidFill>
                <a:srgbClr val="000000"/>
              </a:solidFill>
              <a:latin typeface="Times New Roman" panose="02020603050405020304" pitchFamily="18" charset="0"/>
            </a:endParaRPr>
          </a:p>
        </p:txBody>
      </p:sp>
      <p:sp>
        <p:nvSpPr>
          <p:cNvPr id="225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lgn="r" fontAlgn="base">
              <a:spcBef>
                <a:spcPct val="0"/>
              </a:spcBef>
              <a:spcAft>
                <a:spcPct val="0"/>
              </a:spcAft>
            </a:pPr>
            <a:fld id="{B7374E6B-62DC-43B7-9C38-6BF5F7DAAEC1}" type="slidenum">
              <a:rPr kumimoji="0" lang="en-US" altLang="en-US" smtClean="0">
                <a:solidFill>
                  <a:srgbClr val="000000"/>
                </a:solidFill>
                <a:latin typeface="Times New Roman" panose="02020603050405020304" pitchFamily="18" charset="0"/>
                <a:cs typeface="Arial" panose="020B0604020202020204" pitchFamily="34" charset="0"/>
              </a:rPr>
              <a:pPr algn="r" fontAlgn="base">
                <a:spcBef>
                  <a:spcPct val="0"/>
                </a:spcBef>
                <a:spcAft>
                  <a:spcPct val="0"/>
                </a:spcAft>
              </a:pPr>
              <a:t>5</a:t>
            </a:fld>
            <a:endParaRPr kumimoji="0" lang="en-US" altLang="en-US">
              <a:solidFill>
                <a:srgbClr val="000000"/>
              </a:solidFill>
              <a:latin typeface="Times New Roman" panose="02020603050405020304" pitchFamily="18" charset="0"/>
              <a:cs typeface="Arial" panose="020B0604020202020204" pitchFamily="34" charset="0"/>
            </a:endParaRPr>
          </a:p>
        </p:txBody>
      </p:sp>
      <p:sp>
        <p:nvSpPr>
          <p:cNvPr id="2253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lgn="r" fontAlgn="base">
              <a:spcBef>
                <a:spcPct val="0"/>
              </a:spcBef>
              <a:spcAft>
                <a:spcPct val="0"/>
              </a:spcAft>
            </a:pPr>
            <a:fld id="{C0672C88-2CCB-489C-90A2-7F751AD4810E}" type="slidenum">
              <a:rPr kumimoji="0" lang="en-US" altLang="en-US" smtClean="0">
                <a:solidFill>
                  <a:srgbClr val="000000"/>
                </a:solidFill>
                <a:latin typeface="Times New Roman" panose="02020603050405020304" pitchFamily="18" charset="0"/>
                <a:cs typeface="Arial" panose="020B0604020202020204" pitchFamily="34" charset="0"/>
              </a:rPr>
              <a:pPr algn="r" fontAlgn="base">
                <a:spcBef>
                  <a:spcPct val="0"/>
                </a:spcBef>
                <a:spcAft>
                  <a:spcPct val="0"/>
                </a:spcAft>
              </a:pPr>
              <a:t>5</a:t>
            </a:fld>
            <a:endParaRPr kumimoji="0" lang="en-US" altLang="en-US">
              <a:solidFill>
                <a:srgbClr val="000000"/>
              </a:solidFill>
              <a:latin typeface="Times New Roman" panose="02020603050405020304" pitchFamily="18" charset="0"/>
              <a:cs typeface="Arial" panose="020B0604020202020204" pitchFamily="34" charset="0"/>
            </a:endParaRPr>
          </a:p>
        </p:txBody>
      </p:sp>
      <p:sp>
        <p:nvSpPr>
          <p:cNvPr id="22533" name="Rectangle 2"/>
          <p:cNvSpPr>
            <a:spLocks noGrp="1" noRot="1" noChangeAspect="1" noChangeArrowheads="1" noTextEdit="1"/>
          </p:cNvSpPr>
          <p:nvPr>
            <p:ph type="sldImg"/>
          </p:nvPr>
        </p:nvSpPr>
        <p:spPr>
          <a:solidFill>
            <a:srgbClr val="FFFFFF"/>
          </a:solidFill>
          <a:ln/>
        </p:spPr>
      </p:sp>
      <p:sp>
        <p:nvSpPr>
          <p:cNvPr id="22534"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227013" indent="-227013"/>
            <a:r>
              <a:rPr lang="en-US" altLang="en-US">
                <a:latin typeface="Arial" panose="020B0604020202020204" pitchFamily="34" charset="0"/>
              </a:rPr>
              <a:t>My Space for grownups</a:t>
            </a:r>
          </a:p>
          <a:p>
            <a:pPr marL="227013" indent="-227013"/>
            <a:endParaRPr lang="en-US" altLang="en-US">
              <a:latin typeface="Arial" panose="020B0604020202020204" pitchFamily="34" charset="0"/>
            </a:endParaRPr>
          </a:p>
          <a:p>
            <a:pPr marL="227013" indent="-227013"/>
            <a:r>
              <a:rPr lang="en-US" altLang="en-US">
                <a:latin typeface="Arial" panose="020B0604020202020204" pitchFamily="34" charset="0"/>
              </a:rPr>
              <a:t>Monster = $300 or $10,000</a:t>
            </a:r>
          </a:p>
          <a:p>
            <a:pPr marL="227013" indent="-227013"/>
            <a:endParaRPr lang="en-US" altLang="en-US">
              <a:latin typeface="Arial" panose="020B0604020202020204" pitchFamily="34" charset="0"/>
            </a:endParaRPr>
          </a:p>
          <a:p>
            <a:pPr marL="227013" indent="-227013"/>
            <a:r>
              <a:rPr lang="en-US" altLang="en-US">
                <a:latin typeface="Arial" panose="020B0604020202020204" pitchFamily="34" charset="0"/>
              </a:rPr>
              <a:t>HR can do what headhunters can do</a:t>
            </a:r>
          </a:p>
          <a:p>
            <a:pPr marL="227013" indent="-227013"/>
            <a:endParaRPr lang="en-US" altLang="en-US">
              <a:latin typeface="Arial" panose="020B0604020202020204" pitchFamily="34" charset="0"/>
            </a:endParaRPr>
          </a:p>
          <a:p>
            <a:pPr marL="227013" indent="-227013"/>
            <a:endParaRPr lang="en-US" altLang="en-US">
              <a:latin typeface="Arial" panose="020B0604020202020204" pitchFamily="34" charset="0"/>
            </a:endParaRPr>
          </a:p>
          <a:p>
            <a:pPr marL="227013" indent="-227013"/>
            <a:endParaRPr lang="en-US" altLang="en-US">
              <a:latin typeface="Arial" panose="020B0604020202020204" pitchFamily="34" charset="0"/>
            </a:endParaRPr>
          </a:p>
          <a:p>
            <a:pPr marL="227013" indent="-227013"/>
            <a:endParaRPr lang="en-US" altLang="en-US">
              <a:latin typeface="Arial" panose="020B0604020202020204" pitchFamily="34" charset="0"/>
            </a:endParaRPr>
          </a:p>
          <a:p>
            <a:pPr marL="227013" indent="-227013"/>
            <a:endParaRPr lang="en-US" altLang="en-US">
              <a:latin typeface="Arial" panose="020B0604020202020204" pitchFamily="34" charset="0"/>
            </a:endParaRPr>
          </a:p>
        </p:txBody>
      </p:sp>
    </p:spTree>
    <p:extLst>
      <p:ext uri="{BB962C8B-B14F-4D97-AF65-F5344CB8AC3E}">
        <p14:creationId xmlns:p14="http://schemas.microsoft.com/office/powerpoint/2010/main" val="131524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30250" indent="-280988">
              <a:spcBef>
                <a:spcPct val="30000"/>
              </a:spcBef>
              <a:defRPr kumimoji="1" sz="1200">
                <a:solidFill>
                  <a:schemeClr val="tx1"/>
                </a:solidFill>
                <a:latin typeface="Arial" panose="020B0604020202020204" pitchFamily="34" charset="0"/>
              </a:defRPr>
            </a:lvl2pPr>
            <a:lvl3pPr marL="1123950" indent="-223838">
              <a:spcBef>
                <a:spcPct val="30000"/>
              </a:spcBef>
              <a:defRPr kumimoji="1" sz="1200">
                <a:solidFill>
                  <a:schemeClr val="tx1"/>
                </a:solidFill>
                <a:latin typeface="Arial" panose="020B0604020202020204" pitchFamily="34" charset="0"/>
              </a:defRPr>
            </a:lvl3pPr>
            <a:lvl4pPr marL="1573213" indent="-223838">
              <a:spcBef>
                <a:spcPct val="30000"/>
              </a:spcBef>
              <a:defRPr kumimoji="1" sz="1200">
                <a:solidFill>
                  <a:schemeClr val="tx1"/>
                </a:solidFill>
                <a:latin typeface="Arial" panose="020B0604020202020204" pitchFamily="34" charset="0"/>
              </a:defRPr>
            </a:lvl4pPr>
            <a:lvl5pPr marL="2022475" indent="-223838">
              <a:spcBef>
                <a:spcPct val="30000"/>
              </a:spcBef>
              <a:defRPr kumimoji="1" sz="1200">
                <a:solidFill>
                  <a:schemeClr val="tx1"/>
                </a:solidFill>
                <a:latin typeface="Arial" panose="020B0604020202020204" pitchFamily="34" charset="0"/>
              </a:defRPr>
            </a:lvl5pPr>
            <a:lvl6pPr marL="2479675" indent="-223838" eaLnBrk="0" fontAlgn="base" hangingPunct="0">
              <a:spcBef>
                <a:spcPct val="30000"/>
              </a:spcBef>
              <a:spcAft>
                <a:spcPct val="0"/>
              </a:spcAft>
              <a:defRPr kumimoji="1" sz="1200">
                <a:solidFill>
                  <a:schemeClr val="tx1"/>
                </a:solidFill>
                <a:latin typeface="Arial" panose="020B0604020202020204" pitchFamily="34" charset="0"/>
              </a:defRPr>
            </a:lvl6pPr>
            <a:lvl7pPr marL="2936875" indent="-223838" eaLnBrk="0" fontAlgn="base" hangingPunct="0">
              <a:spcBef>
                <a:spcPct val="30000"/>
              </a:spcBef>
              <a:spcAft>
                <a:spcPct val="0"/>
              </a:spcAft>
              <a:defRPr kumimoji="1" sz="1200">
                <a:solidFill>
                  <a:schemeClr val="tx1"/>
                </a:solidFill>
                <a:latin typeface="Arial" panose="020B0604020202020204" pitchFamily="34" charset="0"/>
              </a:defRPr>
            </a:lvl7pPr>
            <a:lvl8pPr marL="3394075" indent="-223838" eaLnBrk="0" fontAlgn="base" hangingPunct="0">
              <a:spcBef>
                <a:spcPct val="30000"/>
              </a:spcBef>
              <a:spcAft>
                <a:spcPct val="0"/>
              </a:spcAft>
              <a:defRPr kumimoji="1" sz="1200">
                <a:solidFill>
                  <a:schemeClr val="tx1"/>
                </a:solidFill>
                <a:latin typeface="Arial" panose="020B0604020202020204" pitchFamily="34" charset="0"/>
              </a:defRPr>
            </a:lvl8pPr>
            <a:lvl9pPr marL="3851275" indent="-22383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64F1ADD-8144-4384-A94B-7645F3432564}" type="slidenum">
              <a:rPr kumimoji="0" lang="en-US" altLang="en-US" smtClean="0">
                <a:solidFill>
                  <a:srgbClr val="000000"/>
                </a:solidFill>
                <a:latin typeface="Times New Roman" panose="02020603050405020304" pitchFamily="18" charset="0"/>
              </a:rPr>
              <a:pPr>
                <a:spcBef>
                  <a:spcPct val="0"/>
                </a:spcBef>
              </a:pPr>
              <a:t>6</a:t>
            </a:fld>
            <a:endParaRPr kumimoji="0" lang="en-US" altLang="en-US">
              <a:solidFill>
                <a:srgbClr val="000000"/>
              </a:solidFill>
              <a:latin typeface="Times New Roman" panose="02020603050405020304" pitchFamily="18" charset="0"/>
            </a:endParaRPr>
          </a:p>
        </p:txBody>
      </p:sp>
      <p:sp>
        <p:nvSpPr>
          <p:cNvPr id="225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lgn="r" fontAlgn="base">
              <a:spcBef>
                <a:spcPct val="0"/>
              </a:spcBef>
              <a:spcAft>
                <a:spcPct val="0"/>
              </a:spcAft>
            </a:pPr>
            <a:fld id="{B7374E6B-62DC-43B7-9C38-6BF5F7DAAEC1}" type="slidenum">
              <a:rPr kumimoji="0" lang="en-US" altLang="en-US" smtClean="0">
                <a:solidFill>
                  <a:srgbClr val="000000"/>
                </a:solidFill>
                <a:latin typeface="Times New Roman" panose="02020603050405020304" pitchFamily="18" charset="0"/>
                <a:cs typeface="Arial" panose="020B0604020202020204" pitchFamily="34" charset="0"/>
              </a:rPr>
              <a:pPr algn="r" fontAlgn="base">
                <a:spcBef>
                  <a:spcPct val="0"/>
                </a:spcBef>
                <a:spcAft>
                  <a:spcPct val="0"/>
                </a:spcAft>
              </a:pPr>
              <a:t>6</a:t>
            </a:fld>
            <a:endParaRPr kumimoji="0" lang="en-US" altLang="en-US">
              <a:solidFill>
                <a:srgbClr val="000000"/>
              </a:solidFill>
              <a:latin typeface="Times New Roman" panose="02020603050405020304" pitchFamily="18" charset="0"/>
              <a:cs typeface="Arial" panose="020B0604020202020204" pitchFamily="34" charset="0"/>
            </a:endParaRPr>
          </a:p>
        </p:txBody>
      </p:sp>
      <p:sp>
        <p:nvSpPr>
          <p:cNvPr id="2253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lgn="r" fontAlgn="base">
              <a:spcBef>
                <a:spcPct val="0"/>
              </a:spcBef>
              <a:spcAft>
                <a:spcPct val="0"/>
              </a:spcAft>
            </a:pPr>
            <a:fld id="{C0672C88-2CCB-489C-90A2-7F751AD4810E}" type="slidenum">
              <a:rPr kumimoji="0" lang="en-US" altLang="en-US" smtClean="0">
                <a:solidFill>
                  <a:srgbClr val="000000"/>
                </a:solidFill>
                <a:latin typeface="Times New Roman" panose="02020603050405020304" pitchFamily="18" charset="0"/>
                <a:cs typeface="Arial" panose="020B0604020202020204" pitchFamily="34" charset="0"/>
              </a:rPr>
              <a:pPr algn="r" fontAlgn="base">
                <a:spcBef>
                  <a:spcPct val="0"/>
                </a:spcBef>
                <a:spcAft>
                  <a:spcPct val="0"/>
                </a:spcAft>
              </a:pPr>
              <a:t>6</a:t>
            </a:fld>
            <a:endParaRPr kumimoji="0" lang="en-US" altLang="en-US">
              <a:solidFill>
                <a:srgbClr val="000000"/>
              </a:solidFill>
              <a:latin typeface="Times New Roman" panose="02020603050405020304" pitchFamily="18" charset="0"/>
              <a:cs typeface="Arial" panose="020B0604020202020204" pitchFamily="34" charset="0"/>
            </a:endParaRPr>
          </a:p>
        </p:txBody>
      </p:sp>
      <p:sp>
        <p:nvSpPr>
          <p:cNvPr id="22533" name="Rectangle 2"/>
          <p:cNvSpPr>
            <a:spLocks noGrp="1" noRot="1" noChangeAspect="1" noChangeArrowheads="1" noTextEdit="1"/>
          </p:cNvSpPr>
          <p:nvPr>
            <p:ph type="sldImg"/>
          </p:nvPr>
        </p:nvSpPr>
        <p:spPr>
          <a:solidFill>
            <a:srgbClr val="FFFFFF"/>
          </a:solidFill>
          <a:ln/>
        </p:spPr>
      </p:sp>
      <p:sp>
        <p:nvSpPr>
          <p:cNvPr id="22534"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227013" indent="-227013"/>
            <a:r>
              <a:rPr lang="en-US" altLang="en-US">
                <a:latin typeface="Arial" panose="020B0604020202020204" pitchFamily="34" charset="0"/>
              </a:rPr>
              <a:t>My Space for grownups</a:t>
            </a:r>
          </a:p>
          <a:p>
            <a:pPr marL="227013" indent="-227013"/>
            <a:endParaRPr lang="en-US" altLang="en-US">
              <a:latin typeface="Arial" panose="020B0604020202020204" pitchFamily="34" charset="0"/>
            </a:endParaRPr>
          </a:p>
          <a:p>
            <a:pPr marL="227013" indent="-227013"/>
            <a:r>
              <a:rPr lang="en-US" altLang="en-US">
                <a:latin typeface="Arial" panose="020B0604020202020204" pitchFamily="34" charset="0"/>
              </a:rPr>
              <a:t>Monster = $300 or $10,000</a:t>
            </a:r>
          </a:p>
          <a:p>
            <a:pPr marL="227013" indent="-227013"/>
            <a:endParaRPr lang="en-US" altLang="en-US">
              <a:latin typeface="Arial" panose="020B0604020202020204" pitchFamily="34" charset="0"/>
            </a:endParaRPr>
          </a:p>
          <a:p>
            <a:pPr marL="227013" indent="-227013"/>
            <a:r>
              <a:rPr lang="en-US" altLang="en-US">
                <a:latin typeface="Arial" panose="020B0604020202020204" pitchFamily="34" charset="0"/>
              </a:rPr>
              <a:t>HR can do what headhunters can do</a:t>
            </a:r>
          </a:p>
          <a:p>
            <a:pPr marL="227013" indent="-227013"/>
            <a:endParaRPr lang="en-US" altLang="en-US">
              <a:latin typeface="Arial" panose="020B0604020202020204" pitchFamily="34" charset="0"/>
            </a:endParaRPr>
          </a:p>
          <a:p>
            <a:pPr marL="227013" indent="-227013"/>
            <a:endParaRPr lang="en-US" altLang="en-US">
              <a:latin typeface="Arial" panose="020B0604020202020204" pitchFamily="34" charset="0"/>
            </a:endParaRPr>
          </a:p>
          <a:p>
            <a:pPr marL="227013" indent="-227013"/>
            <a:endParaRPr lang="en-US" altLang="en-US">
              <a:latin typeface="Arial" panose="020B0604020202020204" pitchFamily="34" charset="0"/>
            </a:endParaRPr>
          </a:p>
          <a:p>
            <a:pPr marL="227013" indent="-227013"/>
            <a:endParaRPr lang="en-US" altLang="en-US">
              <a:latin typeface="Arial" panose="020B0604020202020204" pitchFamily="34" charset="0"/>
            </a:endParaRPr>
          </a:p>
          <a:p>
            <a:pPr marL="227013" indent="-227013"/>
            <a:endParaRPr lang="en-US" altLang="en-US">
              <a:latin typeface="Arial" panose="020B0604020202020204" pitchFamily="34" charset="0"/>
            </a:endParaRPr>
          </a:p>
        </p:txBody>
      </p:sp>
    </p:spTree>
    <p:extLst>
      <p:ext uri="{BB962C8B-B14F-4D97-AF65-F5344CB8AC3E}">
        <p14:creationId xmlns:p14="http://schemas.microsoft.com/office/powerpoint/2010/main" val="3030668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Spell checking</a:t>
            </a:r>
          </a:p>
          <a:p>
            <a:r>
              <a:rPr lang="en-US" altLang="en-US">
                <a:latin typeface="Arial" panose="020B0604020202020204" pitchFamily="34" charset="0"/>
              </a:rPr>
              <a:t>Mgr</a:t>
            </a:r>
          </a:p>
          <a:p>
            <a:r>
              <a:rPr lang="en-US" altLang="en-US">
                <a:latin typeface="Arial" panose="020B0604020202020204" pitchFamily="34" charset="0"/>
              </a:rPr>
              <a:t>Certifs</a:t>
            </a: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30250" indent="-280988">
              <a:spcBef>
                <a:spcPct val="30000"/>
              </a:spcBef>
              <a:defRPr kumimoji="1" sz="1200">
                <a:solidFill>
                  <a:schemeClr val="tx1"/>
                </a:solidFill>
                <a:latin typeface="Arial" panose="020B0604020202020204" pitchFamily="34" charset="0"/>
              </a:defRPr>
            </a:lvl2pPr>
            <a:lvl3pPr marL="1123950" indent="-223838">
              <a:spcBef>
                <a:spcPct val="30000"/>
              </a:spcBef>
              <a:defRPr kumimoji="1" sz="1200">
                <a:solidFill>
                  <a:schemeClr val="tx1"/>
                </a:solidFill>
                <a:latin typeface="Arial" panose="020B0604020202020204" pitchFamily="34" charset="0"/>
              </a:defRPr>
            </a:lvl3pPr>
            <a:lvl4pPr marL="1573213" indent="-223838">
              <a:spcBef>
                <a:spcPct val="30000"/>
              </a:spcBef>
              <a:defRPr kumimoji="1" sz="1200">
                <a:solidFill>
                  <a:schemeClr val="tx1"/>
                </a:solidFill>
                <a:latin typeface="Arial" panose="020B0604020202020204" pitchFamily="34" charset="0"/>
              </a:defRPr>
            </a:lvl4pPr>
            <a:lvl5pPr marL="2022475" indent="-223838">
              <a:spcBef>
                <a:spcPct val="30000"/>
              </a:spcBef>
              <a:defRPr kumimoji="1" sz="1200">
                <a:solidFill>
                  <a:schemeClr val="tx1"/>
                </a:solidFill>
                <a:latin typeface="Arial" panose="020B0604020202020204" pitchFamily="34" charset="0"/>
              </a:defRPr>
            </a:lvl5pPr>
            <a:lvl6pPr marL="2479675" indent="-223838" eaLnBrk="0" fontAlgn="base" hangingPunct="0">
              <a:spcBef>
                <a:spcPct val="30000"/>
              </a:spcBef>
              <a:spcAft>
                <a:spcPct val="0"/>
              </a:spcAft>
              <a:defRPr kumimoji="1" sz="1200">
                <a:solidFill>
                  <a:schemeClr val="tx1"/>
                </a:solidFill>
                <a:latin typeface="Arial" panose="020B0604020202020204" pitchFamily="34" charset="0"/>
              </a:defRPr>
            </a:lvl6pPr>
            <a:lvl7pPr marL="2936875" indent="-223838" eaLnBrk="0" fontAlgn="base" hangingPunct="0">
              <a:spcBef>
                <a:spcPct val="30000"/>
              </a:spcBef>
              <a:spcAft>
                <a:spcPct val="0"/>
              </a:spcAft>
              <a:defRPr kumimoji="1" sz="1200">
                <a:solidFill>
                  <a:schemeClr val="tx1"/>
                </a:solidFill>
                <a:latin typeface="Arial" panose="020B0604020202020204" pitchFamily="34" charset="0"/>
              </a:defRPr>
            </a:lvl7pPr>
            <a:lvl8pPr marL="3394075" indent="-223838" eaLnBrk="0" fontAlgn="base" hangingPunct="0">
              <a:spcBef>
                <a:spcPct val="30000"/>
              </a:spcBef>
              <a:spcAft>
                <a:spcPct val="0"/>
              </a:spcAft>
              <a:defRPr kumimoji="1" sz="1200">
                <a:solidFill>
                  <a:schemeClr val="tx1"/>
                </a:solidFill>
                <a:latin typeface="Arial" panose="020B0604020202020204" pitchFamily="34" charset="0"/>
              </a:defRPr>
            </a:lvl8pPr>
            <a:lvl9pPr marL="3851275" indent="-22383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4468D25-130C-4561-8774-ADBF482E90B4}" type="slidenum">
              <a:rPr kumimoji="0" lang="en-US" altLang="en-US" smtClean="0">
                <a:latin typeface="Times New Roman" panose="02020603050405020304" pitchFamily="18" charset="0"/>
              </a:rPr>
              <a:pPr>
                <a:spcBef>
                  <a:spcPct val="0"/>
                </a:spcBef>
              </a:pPr>
              <a:t>14</a:t>
            </a:fld>
            <a:endParaRPr kumimoji="0" lang="en-US" altLang="en-US">
              <a:latin typeface="Times New Roman" panose="02020603050405020304" pitchFamily="18" charset="0"/>
            </a:endParaRPr>
          </a:p>
        </p:txBody>
      </p:sp>
    </p:spTree>
    <p:extLst>
      <p:ext uri="{BB962C8B-B14F-4D97-AF65-F5344CB8AC3E}">
        <p14:creationId xmlns:p14="http://schemas.microsoft.com/office/powerpoint/2010/main" val="253262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tLang="en-US">
                <a:latin typeface="Arial" panose="020B0604020202020204" pitchFamily="34" charset="0"/>
              </a:rPr>
              <a:t>Likes LinkedIn is your story</a:t>
            </a:r>
          </a:p>
          <a:p>
            <a:r>
              <a:rPr lang="en-US" altLang="en-US">
                <a:latin typeface="Arial" panose="020B0604020202020204" pitchFamily="34" charset="0"/>
              </a:rPr>
              <a:t>Recruiters use job boards</a:t>
            </a:r>
          </a:p>
          <a:p>
            <a:r>
              <a:rPr lang="en-US" altLang="en-US">
                <a:latin typeface="Arial" panose="020B0604020202020204" pitchFamily="34" charset="0"/>
              </a:rPr>
              <a:t>Talk a lot about CIG</a:t>
            </a:r>
          </a:p>
          <a:p>
            <a:r>
              <a:rPr lang="en-US" altLang="en-US">
                <a:latin typeface="Arial" panose="020B0604020202020204" pitchFamily="34" charset="0"/>
              </a:rPr>
              <a:t>LinkedIn is a marketing tool</a:t>
            </a:r>
          </a:p>
        </p:txBody>
      </p:sp>
      <p:sp>
        <p:nvSpPr>
          <p:cNvPr id="39940" name="Slide Number Placeholder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D986EF5-64F2-4B4E-9319-10778DB1C0DD}" type="slidenum">
              <a:rPr kumimoji="0" lang="en-US" altLang="en-US" smtClean="0">
                <a:latin typeface="Times New Roman" panose="02020603050405020304" pitchFamily="18" charset="0"/>
              </a:rPr>
              <a:pPr>
                <a:spcBef>
                  <a:spcPct val="0"/>
                </a:spcBef>
              </a:pPr>
              <a:t>19</a:t>
            </a:fld>
            <a:endParaRPr kumimoji="0" lang="en-US" altLang="en-US">
              <a:latin typeface="Times New Roman" panose="02020603050405020304" pitchFamily="18" charset="0"/>
            </a:endParaRPr>
          </a:p>
        </p:txBody>
      </p:sp>
    </p:spTree>
    <p:extLst>
      <p:ext uri="{BB962C8B-B14F-4D97-AF65-F5344CB8AC3E}">
        <p14:creationId xmlns:p14="http://schemas.microsoft.com/office/powerpoint/2010/main" val="2773426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6C75E0B-0754-1FDB-93EB-105623DB34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fld id="{77FCFBFA-FF21-424C-9E76-F93566E018C7}" type="slidenum">
              <a:rPr kumimoji="0" lang="en-US" altLang="en-US" sz="1300" smtClean="0"/>
              <a:pPr eaLnBrk="1" hangingPunct="1">
                <a:spcBef>
                  <a:spcPct val="0"/>
                </a:spcBef>
              </a:pPr>
              <a:t>77</a:t>
            </a:fld>
            <a:endParaRPr kumimoji="0" lang="en-US" altLang="en-US" sz="1300"/>
          </a:p>
        </p:txBody>
      </p:sp>
      <p:sp>
        <p:nvSpPr>
          <p:cNvPr id="33795" name="Rectangle 2">
            <a:extLst>
              <a:ext uri="{FF2B5EF4-FFF2-40B4-BE49-F238E27FC236}">
                <a16:creationId xmlns:a16="http://schemas.microsoft.com/office/drawing/2014/main" id="{23773EF7-771E-A9B7-CBC9-0FF2EF07F241}"/>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56B06810-CA49-9B70-21E8-0E8891AD5B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Our topic today is The Top Interview Questions Exposed</a:t>
            </a:r>
          </a:p>
          <a:p>
            <a:r>
              <a:rPr lang="en-US" altLang="en-US"/>
              <a:t> </a:t>
            </a:r>
          </a:p>
          <a:p>
            <a:r>
              <a:rPr lang="en-US" altLang="en-US"/>
              <a:t>Interviewing is just like ice skating. It takes practice. Sometimes you glide along nicely and sometimes you stumble and fall. The problem is that most of the time, you don't know why you fell because no one will tell you. </a:t>
            </a:r>
          </a:p>
          <a:p>
            <a:r>
              <a:rPr lang="en-US" altLang="en-US"/>
              <a:t> </a:t>
            </a:r>
          </a:p>
          <a:p>
            <a:r>
              <a:rPr lang="en-US" altLang="en-US"/>
              <a:t>But because I'm Absolutely Abby I tell you things that other recruiters won't tell you. In this teleseminar, you'll learn what is really inside the head of a corporate recruiter or HR professional when they ask you the interview "stumpers". You'll also learn how to avoid the "gotchas“.</a:t>
            </a:r>
          </a:p>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228C103-792D-3FE8-657E-DE9BF9189184}"/>
              </a:ext>
            </a:extLst>
          </p:cNvPr>
          <p:cNvSpPr txBox="1">
            <a:spLocks noGrp="1" noChangeArrowheads="1"/>
          </p:cNvSpPr>
          <p:nvPr/>
        </p:nvSpPr>
        <p:spPr bwMode="auto">
          <a:xfrm>
            <a:off x="3997325" y="8843963"/>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4" tIns="46743" rIns="93484" bIns="46743"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FA3A70D5-468F-42CB-A6F5-F0B998245855}" type="slidenum">
              <a:rPr kumimoji="0" lang="en-US" altLang="en-US"/>
              <a:pPr algn="r" eaLnBrk="1" hangingPunct="1">
                <a:spcBef>
                  <a:spcPct val="0"/>
                </a:spcBef>
              </a:pPr>
              <a:t>78</a:t>
            </a:fld>
            <a:endParaRPr kumimoji="0" lang="en-US" altLang="en-US"/>
          </a:p>
        </p:txBody>
      </p:sp>
      <p:sp>
        <p:nvSpPr>
          <p:cNvPr id="44035" name="Rectangle 2">
            <a:extLst>
              <a:ext uri="{FF2B5EF4-FFF2-40B4-BE49-F238E27FC236}">
                <a16:creationId xmlns:a16="http://schemas.microsoft.com/office/drawing/2014/main" id="{38A90A78-8377-82DC-8F0B-E9D11B4858A5}"/>
              </a:ext>
            </a:extLst>
          </p:cNvPr>
          <p:cNvSpPr>
            <a:spLocks noGrp="1" noRot="1" noChangeAspect="1" noChangeArrowheads="1" noTextEdit="1"/>
          </p:cNvSpPr>
          <p:nvPr>
            <p:ph type="sldImg"/>
          </p:nvPr>
        </p:nvSpPr>
        <p:spPr>
          <a:solidFill>
            <a:srgbClr val="FFFFFF"/>
          </a:solidFill>
          <a:ln/>
        </p:spPr>
      </p:sp>
      <p:sp>
        <p:nvSpPr>
          <p:cNvPr id="536580" name="Rectangle 3">
            <a:extLst>
              <a:ext uri="{FF2B5EF4-FFF2-40B4-BE49-F238E27FC236}">
                <a16:creationId xmlns:a16="http://schemas.microsoft.com/office/drawing/2014/main" id="{68575961-4010-D433-82ED-601646A84279}"/>
              </a:ext>
            </a:extLst>
          </p:cNvPr>
          <p:cNvSpPr>
            <a:spLocks noGrp="1" noChangeArrowheads="1"/>
          </p:cNvSpPr>
          <p:nvPr>
            <p:ph type="body" idx="1"/>
          </p:nvPr>
        </p:nvSpPr>
        <p:spPr>
          <a:ln>
            <a:solidFill>
              <a:srgbClr val="000000"/>
            </a:solidFill>
          </a:ln>
        </p:spPr>
        <p:txBody>
          <a:bodyPr/>
          <a:lstStyle/>
          <a:p>
            <a:pPr marL="350565" indent="-350565">
              <a:spcBef>
                <a:spcPct val="20000"/>
              </a:spcBef>
              <a:buClr>
                <a:schemeClr val="tx2"/>
              </a:buClr>
              <a:buSzPct val="75000"/>
              <a:buFont typeface="Wingdings" pitchFamily="2" charset="2"/>
              <a:buChar char="n"/>
              <a:defRPr/>
            </a:pPr>
            <a:endParaRPr lang="en-US" dirty="0">
              <a:effectLst>
                <a:outerShdw blurRad="38100" dist="38100" dir="2700000" algn="tl">
                  <a:srgbClr val="000000"/>
                </a:outerShdw>
              </a:effectLst>
              <a:latin typeface="Book Antiqua"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400" u="sng">
                <a:solidFill>
                  <a:srgbClr val="FFFFFF"/>
                </a:solidFill>
                <a:cs typeface="Arial" panose="020B060402020202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grpSp>
      </p:grpSp>
      <p:sp>
        <p:nvSpPr>
          <p:cNvPr id="310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pPr lvl="0"/>
            <a:r>
              <a:rPr lang="en-US" noProof="0"/>
              <a:t>Click to edit Master title style</a:t>
            </a:r>
          </a:p>
        </p:txBody>
      </p:sp>
      <p:sp>
        <p:nvSpPr>
          <p:cNvPr id="310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US" noProof="0"/>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FE2B0BD4-76D0-4EB1-BC8E-0EE582F2A813}" type="slidenum">
              <a:rPr lang="en-US" altLang="en-US"/>
              <a:pPr>
                <a:defRPr/>
              </a:pPr>
              <a:t>‹#›</a:t>
            </a:fld>
            <a:endParaRPr lang="en-US" altLang="en-US"/>
          </a:p>
        </p:txBody>
      </p:sp>
    </p:spTree>
    <p:extLst>
      <p:ext uri="{BB962C8B-B14F-4D97-AF65-F5344CB8AC3E}">
        <p14:creationId xmlns:p14="http://schemas.microsoft.com/office/powerpoint/2010/main" val="3557052265"/>
      </p:ext>
    </p:extLst>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9D8307FE-E93B-4229-9FC4-6FB536D0DAE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36001479"/>
      </p:ext>
    </p:extLst>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FEE4202A-5566-4756-A06B-3BE06B11A40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16906108"/>
      </p:ext>
    </p:extLst>
  </p:cSld>
  <p:clrMapOvr>
    <a:masterClrMapping/>
  </p:clrMapOvr>
  <p:transition spd="med">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6F92ED45-B5B5-47D4-8009-D52E2CC343A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0799595"/>
      </p:ext>
    </p:extLst>
  </p:cSld>
  <p:clrMapOvr>
    <a:masterClrMapping/>
  </p:clrMapOvr>
  <p:transition spd="med">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400" u="sng">
                <a:solidFill>
                  <a:srgbClr val="FFFFFF"/>
                </a:solidFill>
                <a:cs typeface="Arial" panose="020B060402020202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grpSp>
      </p:grpSp>
      <p:sp>
        <p:nvSpPr>
          <p:cNvPr id="310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pPr lvl="0"/>
            <a:r>
              <a:rPr lang="en-US" noProof="0"/>
              <a:t>Click to edit Master title style</a:t>
            </a:r>
          </a:p>
        </p:txBody>
      </p:sp>
      <p:sp>
        <p:nvSpPr>
          <p:cNvPr id="310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US" noProof="0"/>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8F508072-F4B0-46FC-99BD-89FCB8026F02}" type="slidenum">
              <a:rPr lang="en-US" altLang="en-US"/>
              <a:pPr>
                <a:defRPr/>
              </a:pPr>
              <a:t>‹#›</a:t>
            </a:fld>
            <a:endParaRPr lang="en-US" altLang="en-US"/>
          </a:p>
        </p:txBody>
      </p:sp>
    </p:spTree>
    <p:extLst>
      <p:ext uri="{BB962C8B-B14F-4D97-AF65-F5344CB8AC3E}">
        <p14:creationId xmlns:p14="http://schemas.microsoft.com/office/powerpoint/2010/main" val="1134846713"/>
      </p:ext>
    </p:extLst>
  </p:cSld>
  <p:clrMapOvr>
    <a:masterClrMapping/>
  </p:clrMapOvr>
  <p:transition spd="med">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0567B01C-61B6-484E-883D-D66C9F2F50F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75361878"/>
      </p:ext>
    </p:extLst>
  </p:cSld>
  <p:clrMapOvr>
    <a:masterClrMapping/>
  </p:clrMapOvr>
  <p:transition spd="med">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C9FA35E8-D5F9-4DC4-ADFD-C872AB33673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24394421"/>
      </p:ext>
    </p:extLst>
  </p:cSld>
  <p:clrMapOvr>
    <a:masterClrMapping/>
  </p:clrMapOvr>
  <p:transition spd="med">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754AD7EB-75A5-4B0F-82D7-4E46804DED8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99173221"/>
      </p:ext>
    </p:extLst>
  </p:cSld>
  <p:clrMapOvr>
    <a:masterClrMapping/>
  </p:clrMapOvr>
  <p:transition spd="med">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38"/>
          <p:cNvSpPr>
            <a:spLocks noGrp="1" noChangeArrowheads="1"/>
          </p:cNvSpPr>
          <p:nvPr>
            <p:ph type="sldNum" sz="quarter" idx="12"/>
          </p:nvPr>
        </p:nvSpPr>
        <p:spPr/>
        <p:txBody>
          <a:bodyPr/>
          <a:lstStyle>
            <a:lvl1pPr>
              <a:defRPr/>
            </a:lvl1pPr>
          </a:lstStyle>
          <a:p>
            <a:pPr>
              <a:defRPr/>
            </a:pPr>
            <a:fld id="{B92334B0-E51D-49E3-B69A-8D4AD3D0F07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18053"/>
      </p:ext>
    </p:extLst>
  </p:cSld>
  <p:clrMapOvr>
    <a:masterClrMapping/>
  </p:clrMapOvr>
  <p:transition spd="med">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38"/>
          <p:cNvSpPr>
            <a:spLocks noGrp="1" noChangeArrowheads="1"/>
          </p:cNvSpPr>
          <p:nvPr>
            <p:ph type="sldNum" sz="quarter" idx="12"/>
          </p:nvPr>
        </p:nvSpPr>
        <p:spPr/>
        <p:txBody>
          <a:bodyPr/>
          <a:lstStyle>
            <a:lvl1pPr>
              <a:defRPr/>
            </a:lvl1pPr>
          </a:lstStyle>
          <a:p>
            <a:pPr>
              <a:defRPr/>
            </a:pPr>
            <a:fld id="{DA523DEC-70FB-448E-8B5C-7A9E586D50F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76423998"/>
      </p:ext>
    </p:extLst>
  </p:cSld>
  <p:clrMapOvr>
    <a:masterClrMapping/>
  </p:clrMapOvr>
  <p:transition spd="med">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38"/>
          <p:cNvSpPr>
            <a:spLocks noGrp="1" noChangeArrowheads="1"/>
          </p:cNvSpPr>
          <p:nvPr>
            <p:ph type="sldNum" sz="quarter" idx="12"/>
          </p:nvPr>
        </p:nvSpPr>
        <p:spPr/>
        <p:txBody>
          <a:bodyPr/>
          <a:lstStyle>
            <a:lvl1pPr>
              <a:defRPr/>
            </a:lvl1pPr>
          </a:lstStyle>
          <a:p>
            <a:pPr>
              <a:defRPr/>
            </a:pPr>
            <a:fld id="{CB5C587C-2EF2-4C67-9D09-F49814E502E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04319931"/>
      </p:ext>
    </p:extLst>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C6BEA052-99E3-4D54-AEFB-7F43230A47A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43235045"/>
      </p:ext>
    </p:extLst>
  </p:cSld>
  <p:clrMapOvr>
    <a:masterClrMapping/>
  </p:clrMapOvr>
  <p:transition spd="med">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28AB493F-6C69-4D08-A420-0785269557E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94708591"/>
      </p:ext>
    </p:extLst>
  </p:cSld>
  <p:clrMapOvr>
    <a:masterClrMapping/>
  </p:clrMapOvr>
  <p:transition spd="med">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11985DCD-A89B-4910-9315-8E937C9AE2D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46514739"/>
      </p:ext>
    </p:extLst>
  </p:cSld>
  <p:clrMapOvr>
    <a:masterClrMapping/>
  </p:clrMapOvr>
  <p:transition spd="med">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5E8F7E37-2E60-4407-AA64-7CA7A4A4855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41505569"/>
      </p:ext>
    </p:extLst>
  </p:cSld>
  <p:clrMapOvr>
    <a:masterClrMapping/>
  </p:clrMapOvr>
  <p:transition spd="med">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A6F1BC3C-B373-4BF9-9740-78E600A97BF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4941672"/>
      </p:ext>
    </p:extLst>
  </p:cSld>
  <p:clrMapOvr>
    <a:masterClrMapping/>
  </p:clrMapOvr>
  <p:transition spd="med">
    <p:newsfla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0FB4FBD9-34BE-4B60-ADD0-82C81FFE148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51615582"/>
      </p:ext>
    </p:extLst>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EB1AE44E-A04D-4963-8A57-577F4262707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72366471"/>
      </p:ext>
    </p:extLst>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361825DA-4CAB-4CB4-B87D-F145745587F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95876604"/>
      </p:ext>
    </p:extLst>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38"/>
          <p:cNvSpPr>
            <a:spLocks noGrp="1" noChangeArrowheads="1"/>
          </p:cNvSpPr>
          <p:nvPr>
            <p:ph type="sldNum" sz="quarter" idx="12"/>
          </p:nvPr>
        </p:nvSpPr>
        <p:spPr/>
        <p:txBody>
          <a:bodyPr/>
          <a:lstStyle>
            <a:lvl1pPr>
              <a:defRPr/>
            </a:lvl1pPr>
          </a:lstStyle>
          <a:p>
            <a:pPr>
              <a:defRPr/>
            </a:pPr>
            <a:fld id="{CBAED489-5468-4675-9A2B-81196E3CA0F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21622468"/>
      </p:ext>
    </p:extLst>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38"/>
          <p:cNvSpPr>
            <a:spLocks noGrp="1" noChangeArrowheads="1"/>
          </p:cNvSpPr>
          <p:nvPr>
            <p:ph type="sldNum" sz="quarter" idx="12"/>
          </p:nvPr>
        </p:nvSpPr>
        <p:spPr/>
        <p:txBody>
          <a:bodyPr/>
          <a:lstStyle>
            <a:lvl1pPr>
              <a:defRPr/>
            </a:lvl1pPr>
          </a:lstStyle>
          <a:p>
            <a:pPr>
              <a:defRPr/>
            </a:pPr>
            <a:fld id="{90B0F624-7C23-4900-966E-EF6F7F56433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02579486"/>
      </p:ext>
    </p:extLst>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38"/>
          <p:cNvSpPr>
            <a:spLocks noGrp="1" noChangeArrowheads="1"/>
          </p:cNvSpPr>
          <p:nvPr>
            <p:ph type="sldNum" sz="quarter" idx="12"/>
          </p:nvPr>
        </p:nvSpPr>
        <p:spPr/>
        <p:txBody>
          <a:bodyPr/>
          <a:lstStyle>
            <a:lvl1pPr>
              <a:defRPr/>
            </a:lvl1pPr>
          </a:lstStyle>
          <a:p>
            <a:pPr>
              <a:defRPr/>
            </a:pPr>
            <a:fld id="{372A3517-F414-4861-8B0F-F769D6609E5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10831445"/>
      </p:ext>
    </p:extLst>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A7C730E9-277A-4861-A828-075A7603EBA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52086148"/>
      </p:ext>
    </p:extLst>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CC967935-B824-4589-B411-216B04CF4B4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88877144"/>
      </p:ext>
    </p:extLst>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E5"/>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400" u="sng">
                <a:solidFill>
                  <a:srgbClr val="FFFFFF"/>
                </a:solidFill>
                <a:cs typeface="Arial" panose="020B060402020202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84" name="Rectangle 36"/>
          <p:cNvSpPr>
            <a:spLocks noGrp="1" noChangeArrowheads="1"/>
          </p:cNvSpPr>
          <p:nvPr>
            <p:ph type="dt" sz="half" idx="2"/>
          </p:nvPr>
        </p:nvSpPr>
        <p:spPr bwMode="auto">
          <a:xfrm>
            <a:off x="15240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u="none">
                <a:cs typeface="+mn-cs"/>
              </a:defRPr>
            </a:lvl1pPr>
          </a:lstStyle>
          <a:p>
            <a:pPr fontAlgn="base">
              <a:spcBef>
                <a:spcPct val="0"/>
              </a:spcBef>
              <a:spcAft>
                <a:spcPct val="0"/>
              </a:spcAft>
              <a:defRPr/>
            </a:pPr>
            <a:endParaRPr lang="en-US">
              <a:solidFill>
                <a:srgbClr val="FFFFFF"/>
              </a:solidFill>
            </a:endParaRPr>
          </a:p>
        </p:txBody>
      </p:sp>
      <p:sp>
        <p:nvSpPr>
          <p:cNvPr id="2085" name="Rectangle 37"/>
          <p:cNvSpPr>
            <a:spLocks noGrp="1" noChangeArrowheads="1"/>
          </p:cNvSpPr>
          <p:nvPr>
            <p:ph type="ftr" sz="quarter" idx="3"/>
          </p:nvPr>
        </p:nvSpPr>
        <p:spPr bwMode="auto">
          <a:xfrm>
            <a:off x="47752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u="none">
                <a:cs typeface="+mn-cs"/>
              </a:defRPr>
            </a:lvl1pPr>
          </a:lstStyle>
          <a:p>
            <a:pPr fontAlgn="base">
              <a:spcBef>
                <a:spcPct val="0"/>
              </a:spcBef>
              <a:spcAft>
                <a:spcPct val="0"/>
              </a:spcAft>
              <a:defRPr/>
            </a:pPr>
            <a:endParaRPr lang="en-US">
              <a:solidFill>
                <a:srgbClr val="FFFFFF"/>
              </a:solidFill>
            </a:endParaRPr>
          </a:p>
        </p:txBody>
      </p:sp>
      <p:sp>
        <p:nvSpPr>
          <p:cNvPr id="2086" name="Rectangle 38"/>
          <p:cNvSpPr>
            <a:spLocks noGrp="1" noChangeArrowheads="1"/>
          </p:cNvSpPr>
          <p:nvPr>
            <p:ph type="sldNum" sz="quarter" idx="4"/>
          </p:nvPr>
        </p:nvSpPr>
        <p:spPr bwMode="auto">
          <a:xfrm>
            <a:off x="9347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u="none"/>
            </a:lvl1pPr>
          </a:lstStyle>
          <a:p>
            <a:pPr fontAlgn="base">
              <a:spcBef>
                <a:spcPct val="0"/>
              </a:spcBef>
              <a:spcAft>
                <a:spcPct val="0"/>
              </a:spcAft>
              <a:defRPr/>
            </a:pPr>
            <a:fld id="{F1C9E2C8-6F91-413A-873D-FAFA476962AF}" type="slidenum">
              <a:rPr lang="en-US" altLang="en-US">
                <a:solidFill>
                  <a:srgbClr val="FFFFFF"/>
                </a:solidFill>
                <a:cs typeface="Arial" panose="020B0604020202020204" pitchFamily="34" charset="0"/>
              </a:rPr>
              <a:pPr fontAlgn="base">
                <a:spcBef>
                  <a:spcPct val="0"/>
                </a:spcBef>
                <a:spcAft>
                  <a:spcPct val="0"/>
                </a:spcAft>
                <a:defRPr/>
              </a:pPr>
              <a:t>‹#›</a:t>
            </a:fld>
            <a:endParaRPr lang="en-US" altLang="en-US">
              <a:solidFill>
                <a:srgbClr val="FFFFFF"/>
              </a:solidFill>
              <a:cs typeface="Arial" panose="020B0604020202020204" pitchFamily="34" charset="0"/>
            </a:endParaRPr>
          </a:p>
        </p:txBody>
      </p:sp>
      <p:sp>
        <p:nvSpPr>
          <p:cNvPr id="2087" name="Rectangle 39"/>
          <p:cNvSpPr>
            <a:spLocks noGrp="1" noChangeArrowheads="1"/>
          </p:cNvSpPr>
          <p:nvPr>
            <p:ph type="body" idx="1"/>
          </p:nvPr>
        </p:nvSpPr>
        <p:spPr bwMode="auto">
          <a:xfrm>
            <a:off x="1559984" y="1946275"/>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62545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newsflash/>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E5"/>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400" u="sng">
                <a:solidFill>
                  <a:srgbClr val="FFFFFF"/>
                </a:solidFill>
                <a:cs typeface="Arial" panose="020B060402020202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u="sng">
                    <a:solidFill>
                      <a:schemeClr val="tx1"/>
                    </a:solidFill>
                    <a:latin typeface="Times New Roman" pitchFamily="18" charset="0"/>
                    <a:cs typeface="Arial" charset="0"/>
                  </a:defRPr>
                </a:lvl1pPr>
                <a:lvl2pPr marL="742950" indent="-285750" eaLnBrk="0" hangingPunct="0">
                  <a:defRPr sz="2400" u="sng">
                    <a:solidFill>
                      <a:schemeClr val="tx1"/>
                    </a:solidFill>
                    <a:latin typeface="Times New Roman" pitchFamily="18" charset="0"/>
                    <a:cs typeface="Arial" charset="0"/>
                  </a:defRPr>
                </a:lvl2pPr>
                <a:lvl3pPr marL="1143000" indent="-228600" eaLnBrk="0" hangingPunct="0">
                  <a:defRPr sz="2400" u="sng">
                    <a:solidFill>
                      <a:schemeClr val="tx1"/>
                    </a:solidFill>
                    <a:latin typeface="Times New Roman" pitchFamily="18" charset="0"/>
                    <a:cs typeface="Arial" charset="0"/>
                  </a:defRPr>
                </a:lvl3pPr>
                <a:lvl4pPr marL="1600200" indent="-228600" eaLnBrk="0" hangingPunct="0">
                  <a:defRPr sz="2400" u="sng">
                    <a:solidFill>
                      <a:schemeClr val="tx1"/>
                    </a:solidFill>
                    <a:latin typeface="Times New Roman" pitchFamily="18" charset="0"/>
                    <a:cs typeface="Arial" charset="0"/>
                  </a:defRPr>
                </a:lvl4pPr>
                <a:lvl5pPr marL="2057400" indent="-228600" eaLnBrk="0" hangingPunct="0">
                  <a:defRPr sz="2400" u="sng">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u="sng">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u="sng">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u="sng">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u="sng">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US" altLang="en-US" sz="2400">
                  <a:solidFill>
                    <a:srgbClr val="FFFFFF"/>
                  </a:solidFill>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84" name="Rectangle 36"/>
          <p:cNvSpPr>
            <a:spLocks noGrp="1" noChangeArrowheads="1"/>
          </p:cNvSpPr>
          <p:nvPr>
            <p:ph type="dt" sz="half" idx="2"/>
          </p:nvPr>
        </p:nvSpPr>
        <p:spPr bwMode="auto">
          <a:xfrm>
            <a:off x="15240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u="none">
                <a:cs typeface="+mn-cs"/>
              </a:defRPr>
            </a:lvl1pPr>
          </a:lstStyle>
          <a:p>
            <a:pPr fontAlgn="base">
              <a:spcBef>
                <a:spcPct val="0"/>
              </a:spcBef>
              <a:spcAft>
                <a:spcPct val="0"/>
              </a:spcAft>
              <a:defRPr/>
            </a:pPr>
            <a:endParaRPr lang="en-US">
              <a:solidFill>
                <a:srgbClr val="FFFFFF"/>
              </a:solidFill>
            </a:endParaRPr>
          </a:p>
        </p:txBody>
      </p:sp>
      <p:sp>
        <p:nvSpPr>
          <p:cNvPr id="2085" name="Rectangle 37"/>
          <p:cNvSpPr>
            <a:spLocks noGrp="1" noChangeArrowheads="1"/>
          </p:cNvSpPr>
          <p:nvPr>
            <p:ph type="ftr" sz="quarter" idx="3"/>
          </p:nvPr>
        </p:nvSpPr>
        <p:spPr bwMode="auto">
          <a:xfrm>
            <a:off x="47752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u="none">
                <a:cs typeface="+mn-cs"/>
              </a:defRPr>
            </a:lvl1pPr>
          </a:lstStyle>
          <a:p>
            <a:pPr fontAlgn="base">
              <a:spcBef>
                <a:spcPct val="0"/>
              </a:spcBef>
              <a:spcAft>
                <a:spcPct val="0"/>
              </a:spcAft>
              <a:defRPr/>
            </a:pPr>
            <a:endParaRPr lang="en-US">
              <a:solidFill>
                <a:srgbClr val="FFFFFF"/>
              </a:solidFill>
            </a:endParaRPr>
          </a:p>
        </p:txBody>
      </p:sp>
      <p:sp>
        <p:nvSpPr>
          <p:cNvPr id="2086" name="Rectangle 38"/>
          <p:cNvSpPr>
            <a:spLocks noGrp="1" noChangeArrowheads="1"/>
          </p:cNvSpPr>
          <p:nvPr>
            <p:ph type="sldNum" sz="quarter" idx="4"/>
          </p:nvPr>
        </p:nvSpPr>
        <p:spPr bwMode="auto">
          <a:xfrm>
            <a:off x="9347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u="none"/>
            </a:lvl1pPr>
          </a:lstStyle>
          <a:p>
            <a:pPr fontAlgn="base">
              <a:spcBef>
                <a:spcPct val="0"/>
              </a:spcBef>
              <a:spcAft>
                <a:spcPct val="0"/>
              </a:spcAft>
              <a:defRPr/>
            </a:pPr>
            <a:fld id="{ACB26024-0DCB-400F-AE1A-A7AE4B1D0BC5}" type="slidenum">
              <a:rPr lang="en-US" altLang="en-US">
                <a:solidFill>
                  <a:srgbClr val="FFFFFF"/>
                </a:solidFill>
                <a:cs typeface="Arial" panose="020B0604020202020204" pitchFamily="34" charset="0"/>
              </a:rPr>
              <a:pPr fontAlgn="base">
                <a:spcBef>
                  <a:spcPct val="0"/>
                </a:spcBef>
                <a:spcAft>
                  <a:spcPct val="0"/>
                </a:spcAft>
                <a:defRPr/>
              </a:pPr>
              <a:t>‹#›</a:t>
            </a:fld>
            <a:endParaRPr lang="en-US" altLang="en-US">
              <a:solidFill>
                <a:srgbClr val="FFFFFF"/>
              </a:solidFill>
              <a:cs typeface="Arial" panose="020B0604020202020204" pitchFamily="34" charset="0"/>
            </a:endParaRPr>
          </a:p>
        </p:txBody>
      </p:sp>
      <p:sp>
        <p:nvSpPr>
          <p:cNvPr id="2087" name="Rectangle 39"/>
          <p:cNvSpPr>
            <a:spLocks noGrp="1" noChangeArrowheads="1"/>
          </p:cNvSpPr>
          <p:nvPr>
            <p:ph type="body" idx="1"/>
          </p:nvPr>
        </p:nvSpPr>
        <p:spPr bwMode="auto">
          <a:xfrm>
            <a:off x="1559984" y="1946275"/>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0873677"/>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newsflash/>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 Id="rId4" Type="http://schemas.openxmlformats.org/officeDocument/2006/relationships/image" Target="../media/image56.jpg"/></Relationships>
</file>

<file path=ppt/slides/_rels/slide6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606019"/>
      </p:ext>
    </p:extLst>
  </p:cSld>
  <p:clrMapOvr>
    <a:masterClrMapping/>
  </p:clrMapOvr>
  <p:transition spd="med">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8A13ED80-8CC5-4BAA-1BFB-9C1728BF3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575" y="955675"/>
            <a:ext cx="6292850" cy="4946650"/>
          </a:xfrm>
          <a:prstGeom prst="rect">
            <a:avLst/>
          </a:prstGeom>
        </p:spPr>
      </p:pic>
      <p:sp>
        <p:nvSpPr>
          <p:cNvPr id="5" name="Arrow: Right 4">
            <a:extLst>
              <a:ext uri="{FF2B5EF4-FFF2-40B4-BE49-F238E27FC236}">
                <a16:creationId xmlns:a16="http://schemas.microsoft.com/office/drawing/2014/main" id="{69BFB27F-4816-81A8-96E2-7FF18B9F2E1A}"/>
              </a:ext>
            </a:extLst>
          </p:cNvPr>
          <p:cNvSpPr/>
          <p:nvPr/>
        </p:nvSpPr>
        <p:spPr bwMode="auto">
          <a:xfrm>
            <a:off x="1619250" y="1047750"/>
            <a:ext cx="962025" cy="352425"/>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18437270"/>
      </p:ext>
    </p:extLst>
  </p:cSld>
  <p:clrMapOvr>
    <a:masterClrMapping/>
  </p:clrMapOvr>
  <p:transition spd="med">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5A0A9E44-AFB9-AEC1-BC2B-6492314F9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860425"/>
            <a:ext cx="6350000" cy="5137150"/>
          </a:xfrm>
          <a:prstGeom prst="rect">
            <a:avLst/>
          </a:prstGeom>
        </p:spPr>
      </p:pic>
      <p:sp>
        <p:nvSpPr>
          <p:cNvPr id="5" name="Arrow: Right 4">
            <a:extLst>
              <a:ext uri="{FF2B5EF4-FFF2-40B4-BE49-F238E27FC236}">
                <a16:creationId xmlns:a16="http://schemas.microsoft.com/office/drawing/2014/main" id="{53A93FB8-ABC0-6612-CD5A-8CA0A0158132}"/>
              </a:ext>
            </a:extLst>
          </p:cNvPr>
          <p:cNvSpPr/>
          <p:nvPr/>
        </p:nvSpPr>
        <p:spPr bwMode="auto">
          <a:xfrm>
            <a:off x="1638300" y="971550"/>
            <a:ext cx="962025" cy="352425"/>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10595205"/>
      </p:ext>
    </p:extLst>
  </p:cSld>
  <p:clrMapOvr>
    <a:masterClrMapping/>
  </p:clrMapOvr>
  <p:transition spd="med">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7180" y="1366642"/>
            <a:ext cx="8886422" cy="3785652"/>
          </a:xfrm>
          <a:prstGeom prst="rect">
            <a:avLst/>
          </a:prstGeom>
          <a:noFill/>
        </p:spPr>
        <p:txBody>
          <a:bodyPr wrap="square" rtlCol="0">
            <a:spAutoFit/>
          </a:bodyPr>
          <a:lstStyle/>
          <a:p>
            <a:pPr algn="ctr"/>
            <a:r>
              <a:rPr lang="en-US" sz="8000" dirty="0">
                <a:latin typeface="Arial Black" panose="020B0A04020102020204" pitchFamily="34" charset="0"/>
              </a:rPr>
              <a:t>Copy Your Resume Into Your Profile</a:t>
            </a:r>
          </a:p>
        </p:txBody>
      </p:sp>
    </p:spTree>
    <p:extLst>
      <p:ext uri="{BB962C8B-B14F-4D97-AF65-F5344CB8AC3E}">
        <p14:creationId xmlns:p14="http://schemas.microsoft.com/office/powerpoint/2010/main" val="300844709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648" y="1766692"/>
            <a:ext cx="10238703" cy="2554545"/>
          </a:xfrm>
          <a:prstGeom prst="rect">
            <a:avLst/>
          </a:prstGeom>
          <a:noFill/>
        </p:spPr>
        <p:txBody>
          <a:bodyPr wrap="square" rtlCol="0">
            <a:spAutoFit/>
          </a:bodyPr>
          <a:lstStyle/>
          <a:p>
            <a:pPr algn="ctr"/>
            <a:r>
              <a:rPr lang="en-US" sz="8000" dirty="0">
                <a:latin typeface="Arial Black" panose="020B0A04020102020204" pitchFamily="34" charset="0"/>
              </a:rPr>
              <a:t>Keywords are Key</a:t>
            </a:r>
          </a:p>
        </p:txBody>
      </p:sp>
    </p:spTree>
    <p:extLst>
      <p:ext uri="{BB962C8B-B14F-4D97-AF65-F5344CB8AC3E}">
        <p14:creationId xmlns:p14="http://schemas.microsoft.com/office/powerpoint/2010/main" val="344155840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8"/>
          <p:cNvSpPr txBox="1">
            <a:spLocks noChangeArrowheads="1"/>
          </p:cNvSpPr>
          <p:nvPr/>
        </p:nvSpPr>
        <p:spPr bwMode="auto">
          <a:xfrm>
            <a:off x="3048000" y="457201"/>
            <a:ext cx="640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4000" b="1">
                <a:latin typeface="Book Antiqua" panose="02040602050305030304" pitchFamily="18" charset="0"/>
              </a:rPr>
              <a:t>The Keys to Your Success</a:t>
            </a:r>
          </a:p>
        </p:txBody>
      </p:sp>
      <p:pic>
        <p:nvPicPr>
          <p:cNvPr id="31747" name="Picture 3" descr="D:\ScreenCaptures\capture_2013-05-02_10-48-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1447800"/>
            <a:ext cx="589597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inus 1"/>
          <p:cNvSpPr/>
          <p:nvPr/>
        </p:nvSpPr>
        <p:spPr bwMode="auto">
          <a:xfrm>
            <a:off x="4419600" y="2973388"/>
            <a:ext cx="1219200" cy="228600"/>
          </a:xfrm>
          <a:prstGeom prst="mathMinus">
            <a:avLst/>
          </a:prstGeom>
          <a:solidFill>
            <a:srgbClr val="FF0000"/>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en-US">
              <a:cs typeface="Arial" charset="0"/>
            </a:endParaRPr>
          </a:p>
        </p:txBody>
      </p:sp>
      <p:sp>
        <p:nvSpPr>
          <p:cNvPr id="8" name="Minus 7"/>
          <p:cNvSpPr/>
          <p:nvPr/>
        </p:nvSpPr>
        <p:spPr bwMode="auto">
          <a:xfrm>
            <a:off x="7467600" y="3125788"/>
            <a:ext cx="914400" cy="228600"/>
          </a:xfrm>
          <a:prstGeom prst="mathMinus">
            <a:avLst/>
          </a:prstGeom>
          <a:solidFill>
            <a:srgbClr val="FF0000"/>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en-US">
              <a:cs typeface="Arial" charset="0"/>
            </a:endParaRPr>
          </a:p>
        </p:txBody>
      </p:sp>
      <p:sp>
        <p:nvSpPr>
          <p:cNvPr id="9" name="Minus 8"/>
          <p:cNvSpPr/>
          <p:nvPr/>
        </p:nvSpPr>
        <p:spPr bwMode="auto">
          <a:xfrm>
            <a:off x="5943600" y="4572000"/>
            <a:ext cx="533400" cy="228600"/>
          </a:xfrm>
          <a:prstGeom prst="mathMinus">
            <a:avLst/>
          </a:prstGeom>
          <a:solidFill>
            <a:srgbClr val="FF0000"/>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en-US">
              <a:cs typeface="Arial" charset="0"/>
            </a:endParaRPr>
          </a:p>
        </p:txBody>
      </p:sp>
      <p:sp>
        <p:nvSpPr>
          <p:cNvPr id="11" name="Minus 10"/>
          <p:cNvSpPr/>
          <p:nvPr/>
        </p:nvSpPr>
        <p:spPr bwMode="auto">
          <a:xfrm>
            <a:off x="7696200" y="4572000"/>
            <a:ext cx="533400" cy="228600"/>
          </a:xfrm>
          <a:prstGeom prst="mathMinus">
            <a:avLst/>
          </a:prstGeom>
          <a:solidFill>
            <a:srgbClr val="FF0000"/>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en-US">
              <a:cs typeface="Arial" charset="0"/>
            </a:endParaRPr>
          </a:p>
        </p:txBody>
      </p:sp>
      <p:sp>
        <p:nvSpPr>
          <p:cNvPr id="12" name="Minus 11"/>
          <p:cNvSpPr/>
          <p:nvPr/>
        </p:nvSpPr>
        <p:spPr bwMode="auto">
          <a:xfrm>
            <a:off x="7162800" y="5962650"/>
            <a:ext cx="1219200" cy="228600"/>
          </a:xfrm>
          <a:prstGeom prst="mathMinus">
            <a:avLst/>
          </a:prstGeom>
          <a:solidFill>
            <a:srgbClr val="FF0000"/>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en-US">
              <a:cs typeface="Arial" charset="0"/>
            </a:endParaRPr>
          </a:p>
        </p:txBody>
      </p:sp>
    </p:spTree>
    <p:extLst>
      <p:ext uri="{BB962C8B-B14F-4D97-AF65-F5344CB8AC3E}">
        <p14:creationId xmlns:p14="http://schemas.microsoft.com/office/powerpoint/2010/main" val="32102367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0213C9C0-E878-B159-8BE7-3C9D3603E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025" y="706475"/>
            <a:ext cx="7346950" cy="1428750"/>
          </a:xfrm>
          <a:prstGeom prst="rect">
            <a:avLst/>
          </a:prstGeom>
        </p:spPr>
      </p:pic>
      <p:pic>
        <p:nvPicPr>
          <p:cNvPr id="7" name="Picture 6" descr="Text&#10;&#10;Description automatically generated">
            <a:extLst>
              <a:ext uri="{FF2B5EF4-FFF2-40B4-BE49-F238E27FC236}">
                <a16:creationId xmlns:a16="http://schemas.microsoft.com/office/drawing/2014/main" id="{DC387D59-CC27-C12B-CA06-4D24D9AE1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025" y="2508250"/>
            <a:ext cx="7219950" cy="1841500"/>
          </a:xfrm>
          <a:prstGeom prst="rect">
            <a:avLst/>
          </a:prstGeom>
        </p:spPr>
      </p:pic>
      <p:sp>
        <p:nvSpPr>
          <p:cNvPr id="15" name="TextBox 14">
            <a:extLst>
              <a:ext uri="{FF2B5EF4-FFF2-40B4-BE49-F238E27FC236}">
                <a16:creationId xmlns:a16="http://schemas.microsoft.com/office/drawing/2014/main" id="{852DC3E0-1047-412D-52E7-39F6EC3EBD32}"/>
              </a:ext>
            </a:extLst>
          </p:cNvPr>
          <p:cNvSpPr txBox="1"/>
          <p:nvPr/>
        </p:nvSpPr>
        <p:spPr>
          <a:xfrm>
            <a:off x="1425374" y="4827550"/>
            <a:ext cx="9468252" cy="769441"/>
          </a:xfrm>
          <a:prstGeom prst="rect">
            <a:avLst/>
          </a:prstGeom>
          <a:noFill/>
        </p:spPr>
        <p:txBody>
          <a:bodyPr wrap="square" rtlCol="0">
            <a:spAutoFit/>
          </a:bodyPr>
          <a:lstStyle/>
          <a:p>
            <a:pPr algn="ctr"/>
            <a:r>
              <a:rPr lang="en-US" sz="4400" dirty="0">
                <a:latin typeface="Arial Black" panose="020B0A04020102020204" pitchFamily="34" charset="0"/>
              </a:rPr>
              <a:t>Email, Phone &amp; Remote?</a:t>
            </a:r>
          </a:p>
        </p:txBody>
      </p:sp>
    </p:spTree>
    <p:extLst>
      <p:ext uri="{BB962C8B-B14F-4D97-AF65-F5344CB8AC3E}">
        <p14:creationId xmlns:p14="http://schemas.microsoft.com/office/powerpoint/2010/main" val="2157261078"/>
      </p:ext>
    </p:extLst>
  </p:cSld>
  <p:clrMapOvr>
    <a:masterClrMapping/>
  </p:clrMapOvr>
  <p:transition spd="med">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648" y="1766692"/>
            <a:ext cx="10238703" cy="2554545"/>
          </a:xfrm>
          <a:prstGeom prst="rect">
            <a:avLst/>
          </a:prstGeom>
          <a:noFill/>
        </p:spPr>
        <p:txBody>
          <a:bodyPr wrap="square" rtlCol="0">
            <a:spAutoFit/>
          </a:bodyPr>
          <a:lstStyle/>
          <a:p>
            <a:pPr algn="ctr"/>
            <a:r>
              <a:rPr lang="en-US" sz="8000" dirty="0">
                <a:latin typeface="Arial Black" panose="020B0A04020102020204" pitchFamily="34" charset="0"/>
              </a:rPr>
              <a:t>Having a </a:t>
            </a:r>
          </a:p>
          <a:p>
            <a:pPr algn="ctr"/>
            <a:r>
              <a:rPr lang="en-US" sz="8000" dirty="0">
                <a:latin typeface="Arial Black" panose="020B0A04020102020204" pitchFamily="34" charset="0"/>
              </a:rPr>
              <a:t>“Current” Job</a:t>
            </a:r>
          </a:p>
        </p:txBody>
      </p:sp>
    </p:spTree>
    <p:extLst>
      <p:ext uri="{BB962C8B-B14F-4D97-AF65-F5344CB8AC3E}">
        <p14:creationId xmlns:p14="http://schemas.microsoft.com/office/powerpoint/2010/main" val="318493986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ebsite&#10;&#10;Description automatically generated">
            <a:extLst>
              <a:ext uri="{FF2B5EF4-FFF2-40B4-BE49-F238E27FC236}">
                <a16:creationId xmlns:a16="http://schemas.microsoft.com/office/drawing/2014/main" id="{BBD60838-4BB5-2460-D979-B26CB6A4E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736" y="594114"/>
            <a:ext cx="9042864" cy="5428861"/>
          </a:xfrm>
          <a:prstGeom prst="rect">
            <a:avLst/>
          </a:prstGeom>
        </p:spPr>
      </p:pic>
      <p:sp>
        <p:nvSpPr>
          <p:cNvPr id="4" name="Arrow: Left 3">
            <a:extLst>
              <a:ext uri="{FF2B5EF4-FFF2-40B4-BE49-F238E27FC236}">
                <a16:creationId xmlns:a16="http://schemas.microsoft.com/office/drawing/2014/main" id="{3333ED89-C313-3E87-A8FC-C6B9EF898769}"/>
              </a:ext>
            </a:extLst>
          </p:cNvPr>
          <p:cNvSpPr/>
          <p:nvPr/>
        </p:nvSpPr>
        <p:spPr bwMode="auto">
          <a:xfrm>
            <a:off x="10744200" y="1266825"/>
            <a:ext cx="809625" cy="571500"/>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
        <p:nvSpPr>
          <p:cNvPr id="5" name="Arrow: Right 4">
            <a:extLst>
              <a:ext uri="{FF2B5EF4-FFF2-40B4-BE49-F238E27FC236}">
                <a16:creationId xmlns:a16="http://schemas.microsoft.com/office/drawing/2014/main" id="{1545E421-0D1F-DDB9-6E2B-E73D10B27084}"/>
              </a:ext>
            </a:extLst>
          </p:cNvPr>
          <p:cNvSpPr/>
          <p:nvPr/>
        </p:nvSpPr>
        <p:spPr bwMode="auto">
          <a:xfrm>
            <a:off x="638175" y="3952875"/>
            <a:ext cx="605961" cy="4191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06422731"/>
      </p:ext>
    </p:extLst>
  </p:cSld>
  <p:clrMapOvr>
    <a:masterClrMapping/>
  </p:clrMapOvr>
  <p:transition spd="med">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txBox="1">
            <a:spLocks noChangeArrowheads="1"/>
          </p:cNvSpPr>
          <p:nvPr/>
        </p:nvSpPr>
        <p:spPr bwMode="auto">
          <a:xfrm>
            <a:off x="1706451" y="52387"/>
            <a:ext cx="89830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4000" b="1" dirty="0">
                <a:latin typeface="Arial Black" panose="020B0A04020102020204" pitchFamily="34" charset="0"/>
              </a:rPr>
              <a:t>Creating a Current Experience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397" y="1461081"/>
            <a:ext cx="7717122" cy="4888204"/>
          </a:xfrm>
          <a:prstGeom prst="rect">
            <a:avLst/>
          </a:prstGeom>
        </p:spPr>
      </p:pic>
    </p:spTree>
    <p:extLst>
      <p:ext uri="{BB962C8B-B14F-4D97-AF65-F5344CB8AC3E}">
        <p14:creationId xmlns:p14="http://schemas.microsoft.com/office/powerpoint/2010/main" val="20273000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23864"/>
            <a:ext cx="75438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4468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89396" y="609600"/>
            <a:ext cx="11127347" cy="1143000"/>
          </a:xfrm>
        </p:spPr>
        <p:txBody>
          <a:bodyPr/>
          <a:lstStyle/>
          <a:p>
            <a:pPr algn="ctr" eaLnBrk="1" hangingPunct="1"/>
            <a:r>
              <a:rPr lang="en-US" altLang="en-US" sz="5000" b="1" dirty="0">
                <a:latin typeface="Book Antiqua" panose="02040602050305030304" pitchFamily="18" charset="0"/>
                <a:cs typeface="Times New Roman" panose="02020603050405020304" pitchFamily="18" charset="0"/>
              </a:rPr>
              <a:t>"Using LinkedIn Strategically </a:t>
            </a:r>
            <a:br>
              <a:rPr lang="en-US" altLang="en-US" sz="5000" b="1" dirty="0">
                <a:latin typeface="Book Antiqua" panose="02040602050305030304" pitchFamily="18" charset="0"/>
                <a:cs typeface="Times New Roman" panose="02020603050405020304" pitchFamily="18" charset="0"/>
              </a:rPr>
            </a:br>
            <a:r>
              <a:rPr lang="en-US" altLang="en-US" sz="5000" b="1" dirty="0">
                <a:latin typeface="Book Antiqua" panose="02040602050305030304" pitchFamily="18" charset="0"/>
                <a:cs typeface="Times New Roman" panose="02020603050405020304" pitchFamily="18" charset="0"/>
              </a:rPr>
              <a:t>to Win the Gold"</a:t>
            </a:r>
            <a:endParaRPr lang="en-US" altLang="en-US" sz="5000" b="1" dirty="0">
              <a:solidFill>
                <a:srgbClr val="FFFF00"/>
              </a:solidFill>
              <a:latin typeface="Book Antiqua" panose="02040602050305030304" pitchFamily="18" charset="0"/>
            </a:endParaRPr>
          </a:p>
        </p:txBody>
      </p:sp>
      <p:pic>
        <p:nvPicPr>
          <p:cNvPr id="163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4150" y="2293804"/>
            <a:ext cx="2736604" cy="251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26" descr="C:\Documents and Settings\Abby\My Documents\My Pictures\AbA-Logo-Small-for-P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469" y="5029200"/>
            <a:ext cx="50292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3392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2587" y="1138981"/>
            <a:ext cx="8886422" cy="3785652"/>
          </a:xfrm>
          <a:prstGeom prst="rect">
            <a:avLst/>
          </a:prstGeom>
          <a:noFill/>
        </p:spPr>
        <p:txBody>
          <a:bodyPr wrap="square" rtlCol="0">
            <a:spAutoFit/>
          </a:bodyPr>
          <a:lstStyle/>
          <a:p>
            <a:pPr algn="ctr"/>
            <a:r>
              <a:rPr lang="en-US" sz="8000" dirty="0">
                <a:latin typeface="Arial Black" panose="020B0A04020102020204" pitchFamily="34" charset="0"/>
              </a:rPr>
              <a:t>Additional</a:t>
            </a:r>
          </a:p>
          <a:p>
            <a:pPr algn="ctr"/>
            <a:r>
              <a:rPr lang="en-US" sz="8000" dirty="0">
                <a:latin typeface="Arial Black" panose="020B0A04020102020204" pitchFamily="34" charset="0"/>
              </a:rPr>
              <a:t>Profile Possibilities</a:t>
            </a:r>
          </a:p>
        </p:txBody>
      </p:sp>
    </p:spTree>
    <p:extLst>
      <p:ext uri="{BB962C8B-B14F-4D97-AF65-F5344CB8AC3E}">
        <p14:creationId xmlns:p14="http://schemas.microsoft.com/office/powerpoint/2010/main" val="161123329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23A9FCDA-435F-43AE-B278-FEEC9BE41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566" y="886254"/>
            <a:ext cx="4949647" cy="4628722"/>
          </a:xfrm>
          <a:prstGeom prst="rect">
            <a:avLst/>
          </a:prstGeom>
        </p:spPr>
      </p:pic>
    </p:spTree>
    <p:extLst>
      <p:ext uri="{BB962C8B-B14F-4D97-AF65-F5344CB8AC3E}">
        <p14:creationId xmlns:p14="http://schemas.microsoft.com/office/powerpoint/2010/main" val="47325977"/>
      </p:ext>
    </p:extLst>
  </p:cSld>
  <p:clrMapOvr>
    <a:masterClrMapping/>
  </p:clrMapOvr>
  <p:transition spd="med">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2" descr="D:\ScreenCaptures\capture_2011-22-01_17-41-54.jpg">
            <a:extLst>
              <a:ext uri="{FF2B5EF4-FFF2-40B4-BE49-F238E27FC236}">
                <a16:creationId xmlns:a16="http://schemas.microsoft.com/office/drawing/2014/main" id="{3033801F-A195-0244-BCB6-303960962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842964"/>
            <a:ext cx="6019800" cy="5056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95028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D:\ScreenCaptures\capture_2011-23-01_13-42-01.jpg">
            <a:extLst>
              <a:ext uri="{FF2B5EF4-FFF2-40B4-BE49-F238E27FC236}">
                <a16:creationId xmlns:a16="http://schemas.microsoft.com/office/drawing/2014/main" id="{057A28D5-A2C4-1679-1B49-2FE8E3BE4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69900"/>
            <a:ext cx="67818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87783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188" y="1448073"/>
            <a:ext cx="9633397" cy="3416320"/>
          </a:xfrm>
          <a:prstGeom prst="rect">
            <a:avLst/>
          </a:prstGeom>
          <a:noFill/>
        </p:spPr>
        <p:txBody>
          <a:bodyPr wrap="square" rtlCol="0">
            <a:spAutoFit/>
          </a:bodyPr>
          <a:lstStyle/>
          <a:p>
            <a:pPr algn="ctr"/>
            <a:r>
              <a:rPr lang="en-US" sz="7200" dirty="0">
                <a:latin typeface="Arial Black" panose="020B0A04020102020204" pitchFamily="34" charset="0"/>
              </a:rPr>
              <a:t>Skills, Endorsements &amp;</a:t>
            </a:r>
          </a:p>
          <a:p>
            <a:pPr algn="ctr"/>
            <a:r>
              <a:rPr lang="en-US" sz="7200" dirty="0">
                <a:latin typeface="Arial Black" panose="020B0A04020102020204" pitchFamily="34" charset="0"/>
              </a:rPr>
              <a:t>Recommendations</a:t>
            </a:r>
          </a:p>
        </p:txBody>
      </p:sp>
    </p:spTree>
    <p:extLst>
      <p:ext uri="{BB962C8B-B14F-4D97-AF65-F5344CB8AC3E}">
        <p14:creationId xmlns:p14="http://schemas.microsoft.com/office/powerpoint/2010/main" val="216431257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35EA2AC4-5EB0-2FBE-B352-ED2761E4C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850" y="1831975"/>
            <a:ext cx="7200900" cy="319405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5F09CABF-C32B-4004-7F15-BA7E8B9AE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1152525"/>
            <a:ext cx="2787650" cy="4210050"/>
          </a:xfrm>
          <a:prstGeom prst="rect">
            <a:avLst/>
          </a:prstGeom>
        </p:spPr>
      </p:pic>
    </p:spTree>
    <p:extLst>
      <p:ext uri="{BB962C8B-B14F-4D97-AF65-F5344CB8AC3E}">
        <p14:creationId xmlns:p14="http://schemas.microsoft.com/office/powerpoint/2010/main" val="2870156584"/>
      </p:ext>
    </p:extLst>
  </p:cSld>
  <p:clrMapOvr>
    <a:masterClrMapping/>
  </p:clrMapOvr>
  <p:transition spd="med">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4715" y="782956"/>
            <a:ext cx="7495505" cy="646331"/>
          </a:xfrm>
          <a:prstGeom prst="rect">
            <a:avLst/>
          </a:prstGeom>
          <a:noFill/>
        </p:spPr>
        <p:txBody>
          <a:bodyPr wrap="square" rtlCol="0">
            <a:spAutoFit/>
          </a:bodyPr>
          <a:lstStyle/>
          <a:p>
            <a:r>
              <a:rPr lang="en-US" sz="3600" dirty="0">
                <a:latin typeface="Arial Black" panose="020B0A04020102020204" pitchFamily="34" charset="0"/>
              </a:rPr>
              <a:t>Adding a Profile Section</a:t>
            </a:r>
          </a:p>
        </p:txBody>
      </p:sp>
      <p:pic>
        <p:nvPicPr>
          <p:cNvPr id="6" name="Picture 5" descr="Graphical user interface, application&#10;&#10;Description automatically generated">
            <a:extLst>
              <a:ext uri="{FF2B5EF4-FFF2-40B4-BE49-F238E27FC236}">
                <a16:creationId xmlns:a16="http://schemas.microsoft.com/office/drawing/2014/main" id="{B73E9751-CCD3-74A1-D7E6-334363393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250" y="1917029"/>
            <a:ext cx="7397750" cy="3841750"/>
          </a:xfrm>
          <a:prstGeom prst="rect">
            <a:avLst/>
          </a:prstGeom>
        </p:spPr>
      </p:pic>
      <p:sp>
        <p:nvSpPr>
          <p:cNvPr id="7" name="Arrow: Up 6">
            <a:extLst>
              <a:ext uri="{FF2B5EF4-FFF2-40B4-BE49-F238E27FC236}">
                <a16:creationId xmlns:a16="http://schemas.microsoft.com/office/drawing/2014/main" id="{22BDAF56-8310-722C-2572-DC66C8EFC378}"/>
              </a:ext>
            </a:extLst>
          </p:cNvPr>
          <p:cNvSpPr/>
          <p:nvPr/>
        </p:nvSpPr>
        <p:spPr bwMode="auto">
          <a:xfrm>
            <a:off x="3724275" y="5765481"/>
            <a:ext cx="609600" cy="619125"/>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521423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CC0AF6E7-979C-3310-75C9-91A42AAC3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3832225"/>
            <a:ext cx="5092700" cy="2609850"/>
          </a:xfrm>
          <a:prstGeom prst="rect">
            <a:avLst/>
          </a:prstGeom>
        </p:spPr>
      </p:pic>
      <p:pic>
        <p:nvPicPr>
          <p:cNvPr id="4" name="Picture 3" descr="Graphical user interface, text, application, Teams&#10;&#10;Description automatically generated">
            <a:extLst>
              <a:ext uri="{FF2B5EF4-FFF2-40B4-BE49-F238E27FC236}">
                <a16:creationId xmlns:a16="http://schemas.microsoft.com/office/drawing/2014/main" id="{E63C6E86-D65E-979F-E180-35111CAFA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832225"/>
            <a:ext cx="4933950" cy="2603500"/>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06C17A87-86A2-C0E6-F265-3D69F5E4B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725" y="565150"/>
            <a:ext cx="5162550" cy="2787650"/>
          </a:xfrm>
          <a:prstGeom prst="rect">
            <a:avLst/>
          </a:prstGeom>
        </p:spPr>
      </p:pic>
    </p:spTree>
    <p:extLst>
      <p:ext uri="{BB962C8B-B14F-4D97-AF65-F5344CB8AC3E}">
        <p14:creationId xmlns:p14="http://schemas.microsoft.com/office/powerpoint/2010/main" val="1154769566"/>
      </p:ext>
    </p:extLst>
  </p:cSld>
  <p:clrMapOvr>
    <a:masterClrMapping/>
  </p:clrMapOvr>
  <p:transition spd="med">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8344" y="2001866"/>
            <a:ext cx="8886422" cy="2554545"/>
          </a:xfrm>
          <a:prstGeom prst="rect">
            <a:avLst/>
          </a:prstGeom>
          <a:noFill/>
        </p:spPr>
        <p:txBody>
          <a:bodyPr wrap="square" rtlCol="0">
            <a:spAutoFit/>
          </a:bodyPr>
          <a:lstStyle/>
          <a:p>
            <a:pPr algn="ctr"/>
            <a:r>
              <a:rPr lang="en-US" sz="8000" dirty="0">
                <a:latin typeface="Arial Black" panose="020B0A04020102020204" pitchFamily="34" charset="0"/>
              </a:rPr>
              <a:t>Your URL &amp; Public Profile</a:t>
            </a:r>
          </a:p>
        </p:txBody>
      </p:sp>
    </p:spTree>
    <p:extLst>
      <p:ext uri="{BB962C8B-B14F-4D97-AF65-F5344CB8AC3E}">
        <p14:creationId xmlns:p14="http://schemas.microsoft.com/office/powerpoint/2010/main" val="246274313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0266" y="734862"/>
            <a:ext cx="7495505" cy="646331"/>
          </a:xfrm>
          <a:prstGeom prst="rect">
            <a:avLst/>
          </a:prstGeom>
          <a:noFill/>
        </p:spPr>
        <p:txBody>
          <a:bodyPr wrap="square" rtlCol="0">
            <a:spAutoFit/>
          </a:bodyPr>
          <a:lstStyle/>
          <a:p>
            <a:r>
              <a:rPr lang="en-US" sz="3600" dirty="0">
                <a:latin typeface="Arial Black" panose="020B0A04020102020204" pitchFamily="34" charset="0"/>
              </a:rPr>
              <a:t>Your New Personal URL</a:t>
            </a:r>
          </a:p>
        </p:txBody>
      </p:sp>
      <p:sp>
        <p:nvSpPr>
          <p:cNvPr id="6" name="Rectangle 7"/>
          <p:cNvSpPr>
            <a:spLocks noChangeArrowheads="1"/>
          </p:cNvSpPr>
          <p:nvPr/>
        </p:nvSpPr>
        <p:spPr bwMode="auto">
          <a:xfrm>
            <a:off x="3552825" y="4096558"/>
            <a:ext cx="4572000" cy="16192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
        <p:nvSpPr>
          <p:cNvPr id="7" name="Text Box 9"/>
          <p:cNvSpPr txBox="1">
            <a:spLocks noChangeArrowheads="1"/>
          </p:cNvSpPr>
          <p:nvPr/>
        </p:nvSpPr>
        <p:spPr bwMode="auto">
          <a:xfrm>
            <a:off x="3629025" y="4275947"/>
            <a:ext cx="4495800" cy="197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000" b="1" dirty="0">
                <a:solidFill>
                  <a:schemeClr val="bg2"/>
                </a:solidFill>
                <a:latin typeface="Book Antiqua" panose="02040602050305030304" pitchFamily="18" charset="0"/>
              </a:rPr>
              <a:t>Abby Kohut </a:t>
            </a:r>
          </a:p>
          <a:p>
            <a:pPr>
              <a:spcBef>
                <a:spcPct val="0"/>
              </a:spcBef>
              <a:buClrTx/>
              <a:buSzTx/>
              <a:buFontTx/>
              <a:buNone/>
            </a:pPr>
            <a:r>
              <a:rPr lang="en-US" altLang="en-US" sz="2000" b="1" dirty="0">
                <a:solidFill>
                  <a:schemeClr val="bg2"/>
                </a:solidFill>
                <a:latin typeface="Book Antiqua" panose="02040602050305030304" pitchFamily="18" charset="0"/>
              </a:rPr>
              <a:t>Contract Recruiter</a:t>
            </a:r>
          </a:p>
          <a:p>
            <a:pPr>
              <a:spcBef>
                <a:spcPct val="0"/>
              </a:spcBef>
              <a:buClrTx/>
              <a:buSzTx/>
              <a:buFontTx/>
              <a:buNone/>
            </a:pPr>
            <a:r>
              <a:rPr lang="en-US" altLang="en-US" sz="2000" b="1" dirty="0">
                <a:solidFill>
                  <a:schemeClr val="bg2"/>
                </a:solidFill>
                <a:latin typeface="Book Antiqua" panose="02040602050305030304" pitchFamily="18" charset="0"/>
              </a:rPr>
              <a:t>Abby@AbbyKohut.com</a:t>
            </a:r>
          </a:p>
          <a:p>
            <a:pPr>
              <a:spcBef>
                <a:spcPct val="0"/>
              </a:spcBef>
              <a:buClrTx/>
              <a:buSzTx/>
              <a:buFontTx/>
              <a:buNone/>
            </a:pPr>
            <a:r>
              <a:rPr lang="en-US" altLang="en-US" sz="2000" b="1" dirty="0">
                <a:solidFill>
                  <a:schemeClr val="bg2"/>
                </a:solidFill>
                <a:latin typeface="Book Antiqua" panose="02040602050305030304" pitchFamily="18" charset="0"/>
              </a:rPr>
              <a:t>www.linkedin.com/in/abbykohut</a:t>
            </a:r>
          </a:p>
          <a:p>
            <a:pPr eaLnBrk="1" hangingPunct="1">
              <a:spcBef>
                <a:spcPct val="50000"/>
              </a:spcBef>
              <a:buClrTx/>
              <a:buSzTx/>
              <a:buFontTx/>
              <a:buNone/>
            </a:pPr>
            <a:endParaRPr lang="en-US" altLang="en-US" sz="2800" b="1" dirty="0"/>
          </a:p>
        </p:txBody>
      </p:sp>
      <p:pic>
        <p:nvPicPr>
          <p:cNvPr id="10" name="Picture 9" descr="Graphical user interface, text, application&#10;&#10;Description automatically generated">
            <a:extLst>
              <a:ext uri="{FF2B5EF4-FFF2-40B4-BE49-F238E27FC236}">
                <a16:creationId xmlns:a16="http://schemas.microsoft.com/office/drawing/2014/main" id="{35984602-205B-8F04-C81C-4237458EF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925" y="1911419"/>
            <a:ext cx="2838450" cy="1778000"/>
          </a:xfrm>
          <a:prstGeom prst="rect">
            <a:avLst/>
          </a:prstGeom>
        </p:spPr>
      </p:pic>
    </p:spTree>
    <p:extLst>
      <p:ext uri="{BB962C8B-B14F-4D97-AF65-F5344CB8AC3E}">
        <p14:creationId xmlns:p14="http://schemas.microsoft.com/office/powerpoint/2010/main" val="76006868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DF9459D-FF3B-9BBA-CD77-4B152F395162}"/>
              </a:ext>
            </a:extLst>
          </p:cNvPr>
          <p:cNvSpPr>
            <a:spLocks noGrp="1" noChangeArrowheads="1"/>
          </p:cNvSpPr>
          <p:nvPr>
            <p:ph type="title"/>
          </p:nvPr>
        </p:nvSpPr>
        <p:spPr>
          <a:xfrm>
            <a:off x="-152400" y="784226"/>
            <a:ext cx="13054013" cy="2416175"/>
          </a:xfrm>
        </p:spPr>
        <p:txBody>
          <a:bodyPr/>
          <a:lstStyle/>
          <a:p>
            <a:pPr algn="ctr" eaLnBrk="1" hangingPunct="1">
              <a:defRPr/>
            </a:pPr>
            <a:r>
              <a:rPr lang="en-US" sz="4000" b="1" i="1" dirty="0">
                <a:solidFill>
                  <a:srgbClr val="FFFF00"/>
                </a:solidFill>
                <a:latin typeface="Book Antiqua" pitchFamily="18" charset="0"/>
              </a:rPr>
              <a:t>Who is this Abby person </a:t>
            </a:r>
            <a:br>
              <a:rPr lang="en-US" sz="4000" b="1" i="1" dirty="0">
                <a:solidFill>
                  <a:srgbClr val="FFFF00"/>
                </a:solidFill>
                <a:latin typeface="Book Antiqua" pitchFamily="18" charset="0"/>
              </a:rPr>
            </a:br>
            <a:r>
              <a:rPr lang="en-US" sz="4000" b="1" i="1" dirty="0">
                <a:solidFill>
                  <a:srgbClr val="FFFF00"/>
                </a:solidFill>
                <a:latin typeface="Book Antiqua" pitchFamily="18" charset="0"/>
              </a:rPr>
              <a:t>and why is she just like me? </a:t>
            </a:r>
            <a:endParaRPr lang="en-US" sz="4000" b="1" i="1" dirty="0">
              <a:solidFill>
                <a:srgbClr val="FFFF00"/>
              </a:solidFill>
              <a:effectLst>
                <a:outerShdw blurRad="38100" dist="38100" dir="2700000" algn="tl">
                  <a:srgbClr val="000000">
                    <a:alpha val="43137"/>
                  </a:srgbClr>
                </a:outerShdw>
              </a:effectLst>
              <a:latin typeface="Book Antiqua" pitchFamily="18" charset="0"/>
            </a:endParaRPr>
          </a:p>
        </p:txBody>
      </p:sp>
      <p:pic>
        <p:nvPicPr>
          <p:cNvPr id="7171" name="Picture 1029" descr="C:\Documents and Settings\Abby\My Documents\My Pictures\AK Headshot.jpg">
            <a:extLst>
              <a:ext uri="{FF2B5EF4-FFF2-40B4-BE49-F238E27FC236}">
                <a16:creationId xmlns:a16="http://schemas.microsoft.com/office/drawing/2014/main" id="{0FB79DC3-50A6-1C36-AED8-F5F56862F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200400"/>
            <a:ext cx="13144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34471"/>
            <a:ext cx="8963025" cy="646331"/>
          </a:xfrm>
          <a:prstGeom prst="rect">
            <a:avLst/>
          </a:prstGeom>
          <a:noFill/>
        </p:spPr>
        <p:txBody>
          <a:bodyPr wrap="square" rtlCol="0">
            <a:spAutoFit/>
          </a:bodyPr>
          <a:lstStyle/>
          <a:p>
            <a:r>
              <a:rPr lang="en-US" sz="3600" dirty="0">
                <a:latin typeface="Arial Black" panose="020B0A04020102020204" pitchFamily="34" charset="0"/>
              </a:rPr>
              <a:t>Editing Your Public Profile &amp; URL</a:t>
            </a:r>
          </a:p>
        </p:txBody>
      </p:sp>
      <p:pic>
        <p:nvPicPr>
          <p:cNvPr id="6" name="Picture 5" descr="Graphical user interface, application&#10;&#10;Description automatically generated">
            <a:extLst>
              <a:ext uri="{FF2B5EF4-FFF2-40B4-BE49-F238E27FC236}">
                <a16:creationId xmlns:a16="http://schemas.microsoft.com/office/drawing/2014/main" id="{06FAFD7C-1C71-9416-DC61-2A3048F98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375" y="1939478"/>
            <a:ext cx="10090150" cy="4286250"/>
          </a:xfrm>
          <a:prstGeom prst="rect">
            <a:avLst/>
          </a:prstGeom>
        </p:spPr>
      </p:pic>
      <p:sp>
        <p:nvSpPr>
          <p:cNvPr id="5" name="Left Arrow 4"/>
          <p:cNvSpPr/>
          <p:nvPr/>
        </p:nvSpPr>
        <p:spPr bwMode="auto">
          <a:xfrm>
            <a:off x="10535589" y="1939478"/>
            <a:ext cx="1056067" cy="489397"/>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0346001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FB1D1A55-F5B3-C2FB-9120-A0E47BE60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650" y="1069975"/>
            <a:ext cx="2603500" cy="4718050"/>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C4F195D1-7D2D-6B80-F5DA-E1DD5D298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5" y="2082800"/>
            <a:ext cx="2781300" cy="1911350"/>
          </a:xfrm>
          <a:prstGeom prst="rect">
            <a:avLst/>
          </a:prstGeom>
        </p:spPr>
      </p:pic>
    </p:spTree>
    <p:extLst>
      <p:ext uri="{BB962C8B-B14F-4D97-AF65-F5344CB8AC3E}">
        <p14:creationId xmlns:p14="http://schemas.microsoft.com/office/powerpoint/2010/main" val="3148872496"/>
      </p:ext>
    </p:extLst>
  </p:cSld>
  <p:clrMapOvr>
    <a:masterClrMapping/>
  </p:clrMapOvr>
  <p:transition spd="med">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414" y="827269"/>
            <a:ext cx="2895600" cy="5467350"/>
          </a:xfrm>
          <a:prstGeom prst="rect">
            <a:avLst/>
          </a:prstGeom>
        </p:spPr>
      </p:pic>
      <p:sp>
        <p:nvSpPr>
          <p:cNvPr id="2" name="Right Arrow 1"/>
          <p:cNvSpPr/>
          <p:nvPr/>
        </p:nvSpPr>
        <p:spPr bwMode="auto">
          <a:xfrm>
            <a:off x="3142445" y="2086377"/>
            <a:ext cx="978794" cy="46364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29717887"/>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02" y="396768"/>
            <a:ext cx="7223590" cy="6081305"/>
          </a:xfrm>
          <a:prstGeom prst="rect">
            <a:avLst/>
          </a:prstGeom>
        </p:spPr>
      </p:pic>
      <p:sp>
        <p:nvSpPr>
          <p:cNvPr id="3" name="Right Arrow 2"/>
          <p:cNvSpPr/>
          <p:nvPr/>
        </p:nvSpPr>
        <p:spPr bwMode="auto">
          <a:xfrm>
            <a:off x="502276" y="5396248"/>
            <a:ext cx="1609859" cy="875763"/>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70541466"/>
      </p:ext>
    </p:extLst>
  </p:cSld>
  <p:clrMapOvr>
    <a:masterClrMapping/>
  </p:clrMapOvr>
  <p:transition spd="med">
    <p:newsfla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9555" y="1757167"/>
            <a:ext cx="8886422" cy="2554545"/>
          </a:xfrm>
          <a:prstGeom prst="rect">
            <a:avLst/>
          </a:prstGeom>
          <a:noFill/>
        </p:spPr>
        <p:txBody>
          <a:bodyPr wrap="square" rtlCol="0">
            <a:spAutoFit/>
          </a:bodyPr>
          <a:lstStyle/>
          <a:p>
            <a:pPr algn="ctr"/>
            <a:r>
              <a:rPr lang="en-US" sz="8000" dirty="0">
                <a:latin typeface="Arial Black" panose="020B0A04020102020204" pitchFamily="34" charset="0"/>
              </a:rPr>
              <a:t>To Pay or Not To Pay</a:t>
            </a:r>
          </a:p>
        </p:txBody>
      </p:sp>
    </p:spTree>
    <p:extLst>
      <p:ext uri="{BB962C8B-B14F-4D97-AF65-F5344CB8AC3E}">
        <p14:creationId xmlns:p14="http://schemas.microsoft.com/office/powerpoint/2010/main" val="275464720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F3AC18-ABA6-B641-964A-94B37ED3D21B}"/>
              </a:ext>
            </a:extLst>
          </p:cNvPr>
          <p:cNvSpPr>
            <a:spLocks noGrp="1"/>
          </p:cNvSpPr>
          <p:nvPr>
            <p:ph type="title"/>
          </p:nvPr>
        </p:nvSpPr>
        <p:spPr/>
        <p:txBody>
          <a:bodyPr/>
          <a:lstStyle/>
          <a:p>
            <a:r>
              <a:rPr lang="en-US" b="1" dirty="0">
                <a:latin typeface="Book Antiqua" panose="02040602050305030304" pitchFamily="18" charset="0"/>
              </a:rPr>
              <a:t>LinkedIn Basic vs. LinkedIn Premium</a:t>
            </a:r>
          </a:p>
        </p:txBody>
      </p:sp>
      <p:sp>
        <p:nvSpPr>
          <p:cNvPr id="10" name="Text Placeholder 9">
            <a:extLst>
              <a:ext uri="{FF2B5EF4-FFF2-40B4-BE49-F238E27FC236}">
                <a16:creationId xmlns:a16="http://schemas.microsoft.com/office/drawing/2014/main" id="{7532D28F-3600-C86D-D7C3-46E1DD219283}"/>
              </a:ext>
            </a:extLst>
          </p:cNvPr>
          <p:cNvSpPr>
            <a:spLocks noGrp="1"/>
          </p:cNvSpPr>
          <p:nvPr>
            <p:ph type="body" idx="1"/>
          </p:nvPr>
        </p:nvSpPr>
        <p:spPr/>
        <p:txBody>
          <a:bodyPr/>
          <a:lstStyle/>
          <a:p>
            <a:r>
              <a:rPr lang="en-US" u="sng" dirty="0">
                <a:solidFill>
                  <a:srgbClr val="FFFF00"/>
                </a:solidFill>
                <a:effectLst/>
                <a:latin typeface="Book Antiqua" panose="02040602050305030304" pitchFamily="18" charset="0"/>
              </a:rPr>
              <a:t>LinkedIn Basic</a:t>
            </a:r>
          </a:p>
        </p:txBody>
      </p:sp>
      <p:sp>
        <p:nvSpPr>
          <p:cNvPr id="11" name="Content Placeholder 10">
            <a:extLst>
              <a:ext uri="{FF2B5EF4-FFF2-40B4-BE49-F238E27FC236}">
                <a16:creationId xmlns:a16="http://schemas.microsoft.com/office/drawing/2014/main" id="{00E1EEEC-C057-101C-9F07-3E0B959C2042}"/>
              </a:ext>
            </a:extLst>
          </p:cNvPr>
          <p:cNvSpPr>
            <a:spLocks noGrp="1"/>
          </p:cNvSpPr>
          <p:nvPr>
            <p:ph sz="half" idx="2"/>
          </p:nvPr>
        </p:nvSpPr>
        <p:spPr/>
        <p:txBody>
          <a:bodyPr/>
          <a:lstStyle/>
          <a:p>
            <a:r>
              <a:rPr lang="en-US" b="1" dirty="0">
                <a:effectLst/>
                <a:latin typeface="Book Antiqua" panose="02040602050305030304" pitchFamily="18" charset="0"/>
              </a:rPr>
              <a:t>Free to all users</a:t>
            </a:r>
          </a:p>
          <a:p>
            <a:r>
              <a:rPr lang="en-US" b="1" dirty="0">
                <a:effectLst/>
                <a:latin typeface="Book Antiqua" panose="02040602050305030304" pitchFamily="18" charset="0"/>
              </a:rPr>
              <a:t>Can see the last 5 views of your profile</a:t>
            </a:r>
          </a:p>
          <a:p>
            <a:r>
              <a:rPr lang="en-US" b="1" dirty="0">
                <a:effectLst/>
                <a:latin typeface="Book Antiqua" panose="02040602050305030304" pitchFamily="18" charset="0"/>
              </a:rPr>
              <a:t>Can’t send </a:t>
            </a:r>
            <a:r>
              <a:rPr lang="en-US" b="1" dirty="0" err="1">
                <a:effectLst/>
                <a:latin typeface="Book Antiqua" panose="02040602050305030304" pitchFamily="18" charset="0"/>
              </a:rPr>
              <a:t>InMails</a:t>
            </a:r>
            <a:endParaRPr lang="en-US" b="1" dirty="0">
              <a:effectLst/>
              <a:latin typeface="Book Antiqua" panose="02040602050305030304" pitchFamily="18" charset="0"/>
            </a:endParaRPr>
          </a:p>
          <a:p>
            <a:r>
              <a:rPr lang="en-US" b="1" dirty="0">
                <a:effectLst/>
                <a:latin typeface="Book Antiqua" panose="02040602050305030304" pitchFamily="18" charset="0"/>
              </a:rPr>
              <a:t>Fewer search filters</a:t>
            </a:r>
          </a:p>
          <a:p>
            <a:r>
              <a:rPr lang="en-US" b="1" dirty="0">
                <a:effectLst/>
                <a:latin typeface="Book Antiqua" panose="02040602050305030304" pitchFamily="18" charset="0"/>
              </a:rPr>
              <a:t>Premium Career account holders are hired an average of two times as fast as other candidates</a:t>
            </a:r>
          </a:p>
        </p:txBody>
      </p:sp>
      <p:sp>
        <p:nvSpPr>
          <p:cNvPr id="12" name="Text Placeholder 11">
            <a:extLst>
              <a:ext uri="{FF2B5EF4-FFF2-40B4-BE49-F238E27FC236}">
                <a16:creationId xmlns:a16="http://schemas.microsoft.com/office/drawing/2014/main" id="{FB917441-3958-20C6-78EF-1CB5FF827DCF}"/>
              </a:ext>
            </a:extLst>
          </p:cNvPr>
          <p:cNvSpPr>
            <a:spLocks noGrp="1"/>
          </p:cNvSpPr>
          <p:nvPr>
            <p:ph type="body" sz="quarter" idx="3"/>
          </p:nvPr>
        </p:nvSpPr>
        <p:spPr/>
        <p:txBody>
          <a:bodyPr/>
          <a:lstStyle/>
          <a:p>
            <a:r>
              <a:rPr lang="en-US" u="sng" dirty="0">
                <a:solidFill>
                  <a:srgbClr val="FFFF00"/>
                </a:solidFill>
                <a:latin typeface="Book Antiqua" panose="02040602050305030304" pitchFamily="18" charset="0"/>
              </a:rPr>
              <a:t>LinkedIn Premium (Job Seeker)</a:t>
            </a:r>
          </a:p>
        </p:txBody>
      </p:sp>
      <p:sp>
        <p:nvSpPr>
          <p:cNvPr id="13" name="Content Placeholder 12">
            <a:extLst>
              <a:ext uri="{FF2B5EF4-FFF2-40B4-BE49-F238E27FC236}">
                <a16:creationId xmlns:a16="http://schemas.microsoft.com/office/drawing/2014/main" id="{7B6607B7-0CC1-C22B-C0EE-A28EFFA4D677}"/>
              </a:ext>
            </a:extLst>
          </p:cNvPr>
          <p:cNvSpPr>
            <a:spLocks noGrp="1"/>
          </p:cNvSpPr>
          <p:nvPr>
            <p:ph sz="quarter" idx="4"/>
          </p:nvPr>
        </p:nvSpPr>
        <p:spPr/>
        <p:txBody>
          <a:bodyPr/>
          <a:lstStyle/>
          <a:p>
            <a:r>
              <a:rPr lang="en-US" b="1" dirty="0">
                <a:effectLst/>
                <a:latin typeface="Book Antiqua" panose="02040602050305030304" pitchFamily="18" charset="0"/>
              </a:rPr>
              <a:t>Free Trial</a:t>
            </a:r>
          </a:p>
          <a:p>
            <a:r>
              <a:rPr lang="en-US" b="1" dirty="0">
                <a:effectLst/>
                <a:latin typeface="Book Antiqua" panose="02040602050305030304" pitchFamily="18" charset="0"/>
              </a:rPr>
              <a:t>Costs $39 per month</a:t>
            </a:r>
          </a:p>
          <a:p>
            <a:r>
              <a:rPr lang="en-US" b="1" dirty="0">
                <a:effectLst/>
                <a:latin typeface="Book Antiqua" panose="02040602050305030304" pitchFamily="18" charset="0"/>
              </a:rPr>
              <a:t>Can see people who have viewed your profile over the last 90 days</a:t>
            </a:r>
          </a:p>
          <a:p>
            <a:r>
              <a:rPr lang="en-US" b="1" dirty="0">
                <a:effectLst/>
                <a:latin typeface="Book Antiqua" panose="02040602050305030304" pitchFamily="18" charset="0"/>
              </a:rPr>
              <a:t>Can see how those people arrived at your profile</a:t>
            </a:r>
          </a:p>
          <a:p>
            <a:r>
              <a:rPr lang="en-US" b="1" dirty="0">
                <a:effectLst/>
                <a:latin typeface="Book Antiqua" panose="02040602050305030304" pitchFamily="18" charset="0"/>
              </a:rPr>
              <a:t>Can send 5 </a:t>
            </a:r>
            <a:r>
              <a:rPr lang="en-US" b="1" dirty="0" err="1">
                <a:effectLst/>
                <a:latin typeface="Book Antiqua" panose="02040602050305030304" pitchFamily="18" charset="0"/>
              </a:rPr>
              <a:t>InMails</a:t>
            </a:r>
            <a:r>
              <a:rPr lang="en-US" b="1" dirty="0">
                <a:effectLst/>
                <a:latin typeface="Book Antiqua" panose="02040602050305030304" pitchFamily="18" charset="0"/>
              </a:rPr>
              <a:t> per month</a:t>
            </a:r>
          </a:p>
          <a:p>
            <a:r>
              <a:rPr lang="en-US" b="1" dirty="0">
                <a:effectLst/>
                <a:latin typeface="Book Antiqua" panose="02040602050305030304" pitchFamily="18" charset="0"/>
              </a:rPr>
              <a:t>More profile views</a:t>
            </a:r>
          </a:p>
          <a:p>
            <a:endParaRPr lang="en-US" b="0" i="0" dirty="0">
              <a:solidFill>
                <a:srgbClr val="111111"/>
              </a:solidFill>
              <a:effectLst/>
              <a:latin typeface="SourceSansPro"/>
            </a:endParaRPr>
          </a:p>
          <a:p>
            <a:endParaRPr lang="en-US" dirty="0"/>
          </a:p>
        </p:txBody>
      </p:sp>
    </p:spTree>
    <p:extLst>
      <p:ext uri="{BB962C8B-B14F-4D97-AF65-F5344CB8AC3E}">
        <p14:creationId xmlns:p14="http://schemas.microsoft.com/office/powerpoint/2010/main" val="38888755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 calcmode="lin" valueType="num">
                                      <p:cBhvr additive="base">
                                        <p:cTn id="4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2" end="2"/>
                                            </p:txEl>
                                          </p:spTgt>
                                        </p:tgtEl>
                                        <p:attrNameLst>
                                          <p:attrName>style.visibility</p:attrName>
                                        </p:attrNameLst>
                                      </p:cBhvr>
                                      <p:to>
                                        <p:strVal val="visible"/>
                                      </p:to>
                                    </p:set>
                                    <p:anim calcmode="lin" valueType="num">
                                      <p:cBhvr additive="base">
                                        <p:cTn id="4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3" end="3"/>
                                            </p:txEl>
                                          </p:spTgt>
                                        </p:tgtEl>
                                        <p:attrNameLst>
                                          <p:attrName>style.visibility</p:attrName>
                                        </p:attrNameLst>
                                      </p:cBhvr>
                                      <p:to>
                                        <p:strVal val="visible"/>
                                      </p:to>
                                    </p:set>
                                    <p:anim calcmode="lin" valueType="num">
                                      <p:cBhvr additive="base">
                                        <p:cTn id="5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xEl>
                                              <p:pRg st="4" end="4"/>
                                            </p:txEl>
                                          </p:spTgt>
                                        </p:tgtEl>
                                        <p:attrNameLst>
                                          <p:attrName>style.visibility</p:attrName>
                                        </p:attrNameLst>
                                      </p:cBhvr>
                                      <p:to>
                                        <p:strVal val="visible"/>
                                      </p:to>
                                    </p:set>
                                    <p:anim calcmode="lin" valueType="num">
                                      <p:cBhvr additive="base">
                                        <p:cTn id="6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 calcmode="lin" valueType="num">
                                      <p:cBhvr additive="base">
                                        <p:cTn id="6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828" y="1473833"/>
            <a:ext cx="9672033" cy="2554545"/>
          </a:xfrm>
          <a:prstGeom prst="rect">
            <a:avLst/>
          </a:prstGeom>
          <a:noFill/>
        </p:spPr>
        <p:txBody>
          <a:bodyPr wrap="square" rtlCol="0">
            <a:spAutoFit/>
          </a:bodyPr>
          <a:lstStyle/>
          <a:p>
            <a:pPr algn="ctr"/>
            <a:r>
              <a:rPr lang="en-US" sz="8000" dirty="0">
                <a:latin typeface="Arial Black" panose="020B0A04020102020204" pitchFamily="34" charset="0"/>
              </a:rPr>
              <a:t>Searching for Hiring Managers</a:t>
            </a:r>
          </a:p>
        </p:txBody>
      </p:sp>
    </p:spTree>
    <p:extLst>
      <p:ext uri="{BB962C8B-B14F-4D97-AF65-F5344CB8AC3E}">
        <p14:creationId xmlns:p14="http://schemas.microsoft.com/office/powerpoint/2010/main" val="3939460140"/>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465" y="1808684"/>
            <a:ext cx="8886422" cy="2554545"/>
          </a:xfrm>
          <a:prstGeom prst="rect">
            <a:avLst/>
          </a:prstGeom>
          <a:noFill/>
        </p:spPr>
        <p:txBody>
          <a:bodyPr wrap="square" rtlCol="0">
            <a:spAutoFit/>
          </a:bodyPr>
          <a:lstStyle/>
          <a:p>
            <a:pPr algn="ctr"/>
            <a:r>
              <a:rPr lang="en-US" sz="8000" dirty="0">
                <a:latin typeface="Arial Black" panose="020B0A04020102020204" pitchFamily="34" charset="0"/>
              </a:rPr>
              <a:t>“ ”s are your and my BFFs</a:t>
            </a:r>
          </a:p>
        </p:txBody>
      </p:sp>
    </p:spTree>
    <p:extLst>
      <p:ext uri="{BB962C8B-B14F-4D97-AF65-F5344CB8AC3E}">
        <p14:creationId xmlns:p14="http://schemas.microsoft.com/office/powerpoint/2010/main" val="395700603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A428DB15-A4C4-1F88-B0D5-32701216A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325" y="873125"/>
            <a:ext cx="7245350" cy="5111750"/>
          </a:xfrm>
          <a:prstGeom prst="rect">
            <a:avLst/>
          </a:prstGeom>
        </p:spPr>
      </p:pic>
    </p:spTree>
    <p:extLst>
      <p:ext uri="{BB962C8B-B14F-4D97-AF65-F5344CB8AC3E}">
        <p14:creationId xmlns:p14="http://schemas.microsoft.com/office/powerpoint/2010/main" val="4031346711"/>
      </p:ext>
    </p:extLst>
  </p:cSld>
  <p:clrMapOvr>
    <a:masterClrMapping/>
  </p:clrMapOvr>
  <p:transition spd="med">
    <p:newsfla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D399E453-69BE-685F-CDF1-44DDD193D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650" y="1063625"/>
            <a:ext cx="8305132" cy="4508500"/>
          </a:xfrm>
          <a:prstGeom prst="rect">
            <a:avLst/>
          </a:prstGeom>
        </p:spPr>
      </p:pic>
    </p:spTree>
    <p:extLst>
      <p:ext uri="{BB962C8B-B14F-4D97-AF65-F5344CB8AC3E}">
        <p14:creationId xmlns:p14="http://schemas.microsoft.com/office/powerpoint/2010/main" val="119294500"/>
      </p:ext>
    </p:extLst>
  </p:cSld>
  <p:clrMapOvr>
    <a:masterClrMapping/>
  </p:clrMapOvr>
  <p:transition spd="med">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11A6907F-1EBA-DF76-D78E-218F060865BE}"/>
              </a:ext>
            </a:extLst>
          </p:cNvPr>
          <p:cNvSpPr>
            <a:spLocks noChangeArrowheads="1"/>
          </p:cNvSpPr>
          <p:nvPr/>
        </p:nvSpPr>
        <p:spPr bwMode="auto">
          <a:xfrm>
            <a:off x="-1" y="0"/>
            <a:ext cx="12258675" cy="6858000"/>
          </a:xfrm>
          <a:prstGeom prst="rect">
            <a:avLst/>
          </a:prstGeom>
          <a:solidFill>
            <a:schemeClr val="bg1"/>
          </a:solidFill>
          <a:ln w="9525" algn="ctr">
            <a:solidFill>
              <a:schemeClr val="tx1"/>
            </a:solidFill>
            <a:round/>
            <a:headEnd/>
            <a:tailEnd/>
          </a:ln>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pic>
        <p:nvPicPr>
          <p:cNvPr id="9219" name="Picture 2" descr="D:\ScreenCaptures\capture_2012-22-04_21-53-18.jpg">
            <a:extLst>
              <a:ext uri="{FF2B5EF4-FFF2-40B4-BE49-F238E27FC236}">
                <a16:creationId xmlns:a16="http://schemas.microsoft.com/office/drawing/2014/main" id="{9D249F83-6857-6932-77C9-9BE0542E4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9" y="914401"/>
            <a:ext cx="85058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 descr="image001">
            <a:extLst>
              <a:ext uri="{FF2B5EF4-FFF2-40B4-BE49-F238E27FC236}">
                <a16:creationId xmlns:a16="http://schemas.microsoft.com/office/drawing/2014/main" id="{D5BFAF21-B4E2-C57A-B1B0-CF7370B63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90839"/>
            <a:ext cx="8001000"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9F332EC-B63E-63F8-51B4-CC0E40C36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775" y="1031109"/>
            <a:ext cx="7465454" cy="4594126"/>
          </a:xfrm>
          <a:prstGeom prst="rect">
            <a:avLst/>
          </a:prstGeom>
        </p:spPr>
      </p:pic>
    </p:spTree>
    <p:extLst>
      <p:ext uri="{BB962C8B-B14F-4D97-AF65-F5344CB8AC3E}">
        <p14:creationId xmlns:p14="http://schemas.microsoft.com/office/powerpoint/2010/main" val="3615246466"/>
      </p:ext>
    </p:extLst>
  </p:cSld>
  <p:clrMapOvr>
    <a:masterClrMapping/>
  </p:clrMapOvr>
  <p:transition spd="med">
    <p:newsfla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B8B717D-7C31-415A-E8E7-62DE7AA7B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099" y="1323281"/>
            <a:ext cx="7819325" cy="4211437"/>
          </a:xfrm>
          <a:prstGeom prst="rect">
            <a:avLst/>
          </a:prstGeom>
        </p:spPr>
      </p:pic>
      <p:sp>
        <p:nvSpPr>
          <p:cNvPr id="4" name="Arrow: Up 3">
            <a:extLst>
              <a:ext uri="{FF2B5EF4-FFF2-40B4-BE49-F238E27FC236}">
                <a16:creationId xmlns:a16="http://schemas.microsoft.com/office/drawing/2014/main" id="{36E56AD8-BA5A-364E-9693-8A37640375A9}"/>
              </a:ext>
            </a:extLst>
          </p:cNvPr>
          <p:cNvSpPr/>
          <p:nvPr/>
        </p:nvSpPr>
        <p:spPr bwMode="auto">
          <a:xfrm>
            <a:off x="5400675" y="5534718"/>
            <a:ext cx="495300" cy="590550"/>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6094247"/>
      </p:ext>
    </p:extLst>
  </p:cSld>
  <p:clrMapOvr>
    <a:masterClrMapping/>
  </p:clrMapOvr>
  <p:transition spd="med">
    <p:newsfla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with medium confidence">
            <a:extLst>
              <a:ext uri="{FF2B5EF4-FFF2-40B4-BE49-F238E27FC236}">
                <a16:creationId xmlns:a16="http://schemas.microsoft.com/office/drawing/2014/main" id="{136FCC98-2451-7586-7F22-FB2A042E8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725" y="1225475"/>
            <a:ext cx="8124644" cy="4556200"/>
          </a:xfrm>
          <a:prstGeom prst="rect">
            <a:avLst/>
          </a:prstGeom>
        </p:spPr>
      </p:pic>
    </p:spTree>
    <p:extLst>
      <p:ext uri="{BB962C8B-B14F-4D97-AF65-F5344CB8AC3E}">
        <p14:creationId xmlns:p14="http://schemas.microsoft.com/office/powerpoint/2010/main" val="3982708336"/>
      </p:ext>
    </p:extLst>
  </p:cSld>
  <p:clrMapOvr>
    <a:masterClrMapping/>
  </p:clrMapOvr>
  <p:transition spd="med">
    <p:newsfla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3645" y="1242013"/>
            <a:ext cx="8886422" cy="3785652"/>
          </a:xfrm>
          <a:prstGeom prst="rect">
            <a:avLst/>
          </a:prstGeom>
          <a:noFill/>
        </p:spPr>
        <p:txBody>
          <a:bodyPr wrap="square" rtlCol="0">
            <a:spAutoFit/>
          </a:bodyPr>
          <a:lstStyle/>
          <a:p>
            <a:pPr algn="ctr"/>
            <a:r>
              <a:rPr lang="en-US" sz="8000" dirty="0">
                <a:latin typeface="Arial Black" panose="020B0A04020102020204" pitchFamily="34" charset="0"/>
              </a:rPr>
              <a:t>Customizing </a:t>
            </a:r>
          </a:p>
          <a:p>
            <a:pPr algn="ctr"/>
            <a:r>
              <a:rPr lang="en-US" sz="8000" dirty="0">
                <a:latin typeface="Arial Black" panose="020B0A04020102020204" pitchFamily="34" charset="0"/>
              </a:rPr>
              <a:t>Connection Requests</a:t>
            </a:r>
          </a:p>
        </p:txBody>
      </p:sp>
    </p:spTree>
    <p:extLst>
      <p:ext uri="{BB962C8B-B14F-4D97-AF65-F5344CB8AC3E}">
        <p14:creationId xmlns:p14="http://schemas.microsoft.com/office/powerpoint/2010/main" val="2932131241"/>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465" y="1808684"/>
            <a:ext cx="8886422" cy="2554545"/>
          </a:xfrm>
          <a:prstGeom prst="rect">
            <a:avLst/>
          </a:prstGeom>
          <a:noFill/>
        </p:spPr>
        <p:txBody>
          <a:bodyPr wrap="square" rtlCol="0">
            <a:spAutoFit/>
          </a:bodyPr>
          <a:lstStyle/>
          <a:p>
            <a:pPr algn="ctr"/>
            <a:r>
              <a:rPr lang="en-US" sz="8000" dirty="0">
                <a:latin typeface="Arial Black" panose="020B0A04020102020204" pitchFamily="34" charset="0"/>
              </a:rPr>
              <a:t>Finding Search Firms</a:t>
            </a:r>
          </a:p>
        </p:txBody>
      </p:sp>
    </p:spTree>
    <p:extLst>
      <p:ext uri="{BB962C8B-B14F-4D97-AF65-F5344CB8AC3E}">
        <p14:creationId xmlns:p14="http://schemas.microsoft.com/office/powerpoint/2010/main" val="4289939718"/>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465" y="1808684"/>
            <a:ext cx="8886422" cy="2554545"/>
          </a:xfrm>
          <a:prstGeom prst="rect">
            <a:avLst/>
          </a:prstGeom>
          <a:noFill/>
        </p:spPr>
        <p:txBody>
          <a:bodyPr wrap="square" rtlCol="0">
            <a:spAutoFit/>
          </a:bodyPr>
          <a:lstStyle/>
          <a:p>
            <a:pPr algn="ctr"/>
            <a:r>
              <a:rPr lang="en-US" sz="8000" dirty="0">
                <a:latin typeface="Arial Black" panose="020B0A04020102020204" pitchFamily="34" charset="0"/>
              </a:rPr>
              <a:t>“ ”s are our new BFFs</a:t>
            </a:r>
          </a:p>
        </p:txBody>
      </p:sp>
    </p:spTree>
    <p:extLst>
      <p:ext uri="{BB962C8B-B14F-4D97-AF65-F5344CB8AC3E}">
        <p14:creationId xmlns:p14="http://schemas.microsoft.com/office/powerpoint/2010/main" val="873221056"/>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217C313C-1B0F-55B2-D1C5-0BB176FBF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5" y="526975"/>
            <a:ext cx="6419850" cy="5651500"/>
          </a:xfrm>
          <a:prstGeom prst="rect">
            <a:avLst/>
          </a:prstGeom>
        </p:spPr>
      </p:pic>
    </p:spTree>
    <p:extLst>
      <p:ext uri="{BB962C8B-B14F-4D97-AF65-F5344CB8AC3E}">
        <p14:creationId xmlns:p14="http://schemas.microsoft.com/office/powerpoint/2010/main" val="1415411837"/>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160835F9-2921-50B2-EC08-D66556E83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25" y="548425"/>
            <a:ext cx="5530850" cy="5594350"/>
          </a:xfrm>
          <a:prstGeom prst="rect">
            <a:avLst/>
          </a:prstGeom>
        </p:spPr>
      </p:pic>
    </p:spTree>
    <p:extLst>
      <p:ext uri="{BB962C8B-B14F-4D97-AF65-F5344CB8AC3E}">
        <p14:creationId xmlns:p14="http://schemas.microsoft.com/office/powerpoint/2010/main" val="2737017667"/>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F5D0E95E-69AE-DBBB-B04F-F231349B3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600" y="581025"/>
            <a:ext cx="5372100" cy="5695950"/>
          </a:xfrm>
          <a:prstGeom prst="rect">
            <a:avLst/>
          </a:prstGeom>
        </p:spPr>
      </p:pic>
    </p:spTree>
    <p:extLst>
      <p:ext uri="{BB962C8B-B14F-4D97-AF65-F5344CB8AC3E}">
        <p14:creationId xmlns:p14="http://schemas.microsoft.com/office/powerpoint/2010/main" val="3534926394"/>
      </p:ext>
    </p:extLst>
  </p:cSld>
  <p:clrMapOvr>
    <a:masterClrMapping/>
  </p:clrMapOvr>
  <p:transition spd="med">
    <p:newsfla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6701798E-8BC7-DC2B-4651-B24437EED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349" y="1890143"/>
            <a:ext cx="6302834" cy="1805557"/>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8CD4D444-07D7-BB98-D52F-23DD62177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743725"/>
            <a:ext cx="4376738" cy="4572487"/>
          </a:xfrm>
          <a:prstGeom prst="rect">
            <a:avLst/>
          </a:prstGeom>
        </p:spPr>
      </p:pic>
    </p:spTree>
    <p:extLst>
      <p:ext uri="{BB962C8B-B14F-4D97-AF65-F5344CB8AC3E}">
        <p14:creationId xmlns:p14="http://schemas.microsoft.com/office/powerpoint/2010/main" val="2706177616"/>
      </p:ext>
    </p:extLst>
  </p:cSld>
  <p:clrMapOvr>
    <a:masterClrMapping/>
  </p:clrMapOvr>
  <p:transition spd="med">
    <p:newsflash/>
  </p:transition>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2819400" y="457200"/>
            <a:ext cx="35814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fontAlgn="base">
              <a:spcBef>
                <a:spcPct val="0"/>
              </a:spcBef>
              <a:spcAft>
                <a:spcPct val="0"/>
              </a:spcAft>
              <a:buClrTx/>
              <a:buSzTx/>
              <a:buFontTx/>
              <a:buNone/>
            </a:pPr>
            <a:endParaRPr lang="en-US" altLang="en-US" sz="2400" u="sng">
              <a:solidFill>
                <a:srgbClr val="FFFFFF"/>
              </a:solidFill>
              <a:cs typeface="Arial" panose="020B0604020202020204" pitchFamily="34" charset="0"/>
            </a:endParaRPr>
          </a:p>
        </p:txBody>
      </p:sp>
      <p:sp>
        <p:nvSpPr>
          <p:cNvPr id="41987" name="Rectangle 3"/>
          <p:cNvSpPr>
            <a:spLocks noGrp="1" noChangeArrowheads="1"/>
          </p:cNvSpPr>
          <p:nvPr>
            <p:ph type="body" sz="half" idx="4294967295"/>
          </p:nvPr>
        </p:nvSpPr>
        <p:spPr>
          <a:xfrm>
            <a:off x="2438400" y="2209801"/>
            <a:ext cx="7848600" cy="3463925"/>
          </a:xfrm>
        </p:spPr>
        <p:txBody>
          <a:bodyPr/>
          <a:lstStyle/>
          <a:p>
            <a:pPr>
              <a:defRPr/>
            </a:pPr>
            <a:r>
              <a:rPr lang="en-US" sz="2600" dirty="0">
                <a:effectLst/>
                <a:latin typeface="Book Antiqua" pitchFamily="18" charset="0"/>
                <a:cs typeface="Times New Roman" pitchFamily="18" charset="0"/>
              </a:rPr>
              <a:t>830 million members since 2003</a:t>
            </a:r>
          </a:p>
          <a:p>
            <a:pPr>
              <a:defRPr/>
            </a:pPr>
            <a:r>
              <a:rPr lang="en-US" sz="2600" dirty="0">
                <a:effectLst/>
                <a:latin typeface="Book Antiqua" pitchFamily="18" charset="0"/>
                <a:cs typeface="Times New Roman" pitchFamily="18" charset="0"/>
              </a:rPr>
              <a:t>Six new people join LinkedIn every day</a:t>
            </a:r>
          </a:p>
          <a:p>
            <a:pPr>
              <a:defRPr/>
            </a:pPr>
            <a:r>
              <a:rPr lang="en-US" sz="2600" dirty="0">
                <a:effectLst/>
                <a:latin typeface="Book Antiqua" pitchFamily="18" charset="0"/>
                <a:cs typeface="Times New Roman" pitchFamily="18" charset="0"/>
              </a:rPr>
              <a:t>1 million Recruiters are using LinkedIn</a:t>
            </a:r>
          </a:p>
          <a:p>
            <a:pPr>
              <a:defRPr/>
            </a:pPr>
            <a:r>
              <a:rPr lang="en-US" sz="2600" dirty="0">
                <a:effectLst/>
                <a:latin typeface="Book Antiqua" pitchFamily="18" charset="0"/>
                <a:cs typeface="Times New Roman" pitchFamily="18" charset="0"/>
              </a:rPr>
              <a:t>6 people get hired on LinkedIn every minute</a:t>
            </a:r>
          </a:p>
          <a:p>
            <a:pPr>
              <a:defRPr/>
            </a:pPr>
            <a:r>
              <a:rPr lang="en-US" sz="2600" dirty="0">
                <a:effectLst/>
                <a:latin typeface="Book Antiqua" pitchFamily="18" charset="0"/>
                <a:cs typeface="Times New Roman" pitchFamily="18" charset="0"/>
              </a:rPr>
              <a:t>87% of the recruiters surveyed say they use LinkedIn to recruit </a:t>
            </a:r>
          </a:p>
          <a:p>
            <a:pPr>
              <a:defRPr/>
            </a:pPr>
            <a:endParaRPr lang="en-US" sz="2600" dirty="0">
              <a:effectLst/>
              <a:latin typeface="Book Antiqua" pitchFamily="18" charset="0"/>
              <a:cs typeface="Times New Roman" pitchFamily="18" charset="0"/>
            </a:endParaRPr>
          </a:p>
          <a:p>
            <a:pPr>
              <a:defRPr/>
            </a:pPr>
            <a:endParaRPr lang="en-US" sz="2400" dirty="0">
              <a:latin typeface="Book Antiqua" pitchFamily="18" charset="0"/>
              <a:cs typeface="Times New Roman" pitchFamily="18" charset="0"/>
            </a:endParaRPr>
          </a:p>
        </p:txBody>
      </p:sp>
      <p:pic>
        <p:nvPicPr>
          <p:cNvPr id="21508" name="Picture 5" descr="Linked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09600"/>
            <a:ext cx="292258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9"/>
          <p:cNvSpPr txBox="1">
            <a:spLocks noChangeArrowheads="1"/>
          </p:cNvSpPr>
          <p:nvPr/>
        </p:nvSpPr>
        <p:spPr bwMode="auto">
          <a:xfrm>
            <a:off x="6553200" y="777876"/>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fontAlgn="base">
              <a:spcBef>
                <a:spcPct val="50000"/>
              </a:spcBef>
              <a:spcAft>
                <a:spcPct val="0"/>
              </a:spcAft>
              <a:buClrTx/>
              <a:buSzTx/>
              <a:buFontTx/>
              <a:buNone/>
            </a:pPr>
            <a:r>
              <a:rPr lang="en-US" altLang="en-US" sz="2400" b="1" i="1">
                <a:solidFill>
                  <a:srgbClr val="00FFFF"/>
                </a:solidFill>
                <a:latin typeface="Book Antiqua" panose="02040602050305030304" pitchFamily="18" charset="0"/>
                <a:cs typeface="Arial" panose="020B0604020202020204" pitchFamily="34" charset="0"/>
              </a:rPr>
              <a:t>“RELATIONSHIPS MATTER”</a:t>
            </a:r>
          </a:p>
        </p:txBody>
      </p:sp>
      <p:sp>
        <p:nvSpPr>
          <p:cNvPr id="355336" name="Text Box 1032"/>
          <p:cNvSpPr txBox="1">
            <a:spLocks noChangeArrowheads="1"/>
          </p:cNvSpPr>
          <p:nvPr/>
        </p:nvSpPr>
        <p:spPr bwMode="auto">
          <a:xfrm>
            <a:off x="4267200" y="5165726"/>
            <a:ext cx="3581400" cy="86201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5000" dirty="0">
                <a:solidFill>
                  <a:srgbClr val="FFFF00"/>
                </a:solidFill>
                <a:effectLst>
                  <a:outerShdw blurRad="38100" dist="38100" dir="2700000" algn="tl">
                    <a:srgbClr val="000000"/>
                  </a:outerShdw>
                </a:effectLst>
                <a:latin typeface="Book Antiqua" pitchFamily="18" charset="0"/>
                <a:cs typeface="Arial" charset="0"/>
              </a:rPr>
              <a:t>It’s FREE!!!</a:t>
            </a:r>
          </a:p>
        </p:txBody>
      </p:sp>
      <p:sp>
        <p:nvSpPr>
          <p:cNvPr id="2" name="Arrow: Left 1">
            <a:extLst>
              <a:ext uri="{FF2B5EF4-FFF2-40B4-BE49-F238E27FC236}">
                <a16:creationId xmlns:a16="http://schemas.microsoft.com/office/drawing/2014/main" id="{1D09CDD7-F837-B986-2EE3-BAC4884843B2}"/>
              </a:ext>
            </a:extLst>
          </p:cNvPr>
          <p:cNvSpPr/>
          <p:nvPr/>
        </p:nvSpPr>
        <p:spPr bwMode="auto">
          <a:xfrm>
            <a:off x="9482137" y="968374"/>
            <a:ext cx="847725" cy="431800"/>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45686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5336">
                                            <p:txEl>
                                              <p:pRg st="0" end="0"/>
                                            </p:txEl>
                                          </p:spTgt>
                                        </p:tgtEl>
                                        <p:attrNameLst>
                                          <p:attrName>style.visibility</p:attrName>
                                        </p:attrNameLst>
                                      </p:cBhvr>
                                      <p:to>
                                        <p:strVal val="visible"/>
                                      </p:to>
                                    </p:set>
                                    <p:anim calcmode="lin" valueType="num">
                                      <p:cBhvr additive="base">
                                        <p:cTn id="7" dur="500" fill="hold"/>
                                        <p:tgtEl>
                                          <p:spTgt spid="3553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53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3645" y="1242013"/>
            <a:ext cx="8886422" cy="3785652"/>
          </a:xfrm>
          <a:prstGeom prst="rect">
            <a:avLst/>
          </a:prstGeom>
          <a:noFill/>
        </p:spPr>
        <p:txBody>
          <a:bodyPr wrap="square" rtlCol="0">
            <a:spAutoFit/>
          </a:bodyPr>
          <a:lstStyle/>
          <a:p>
            <a:pPr algn="ctr"/>
            <a:r>
              <a:rPr lang="en-US" sz="8000" dirty="0">
                <a:latin typeface="Arial Black" panose="020B0A04020102020204" pitchFamily="34" charset="0"/>
              </a:rPr>
              <a:t>Customizing </a:t>
            </a:r>
          </a:p>
          <a:p>
            <a:pPr algn="ctr"/>
            <a:r>
              <a:rPr lang="en-US" sz="8000" dirty="0">
                <a:latin typeface="Arial Black" panose="020B0A04020102020204" pitchFamily="34" charset="0"/>
              </a:rPr>
              <a:t>Connection Requests</a:t>
            </a:r>
          </a:p>
        </p:txBody>
      </p:sp>
    </p:spTree>
    <p:extLst>
      <p:ext uri="{BB962C8B-B14F-4D97-AF65-F5344CB8AC3E}">
        <p14:creationId xmlns:p14="http://schemas.microsoft.com/office/powerpoint/2010/main" val="2447364187"/>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6350" y="2227784"/>
            <a:ext cx="9944100" cy="1015663"/>
          </a:xfrm>
          <a:prstGeom prst="rect">
            <a:avLst/>
          </a:prstGeom>
          <a:noFill/>
        </p:spPr>
        <p:txBody>
          <a:bodyPr wrap="square" rtlCol="0">
            <a:spAutoFit/>
          </a:bodyPr>
          <a:lstStyle/>
          <a:p>
            <a:pPr algn="ctr"/>
            <a:r>
              <a:rPr lang="en-US" sz="6000" dirty="0">
                <a:latin typeface="Arial Black" panose="020B0A04020102020204" pitchFamily="34" charset="0"/>
              </a:rPr>
              <a:t>StaffingSymphony.com</a:t>
            </a:r>
          </a:p>
        </p:txBody>
      </p:sp>
    </p:spTree>
    <p:extLst>
      <p:ext uri="{BB962C8B-B14F-4D97-AF65-F5344CB8AC3E}">
        <p14:creationId xmlns:p14="http://schemas.microsoft.com/office/powerpoint/2010/main" val="481171236"/>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8343" y="2001866"/>
            <a:ext cx="9427335" cy="2554545"/>
          </a:xfrm>
          <a:prstGeom prst="rect">
            <a:avLst/>
          </a:prstGeom>
          <a:noFill/>
        </p:spPr>
        <p:txBody>
          <a:bodyPr wrap="square" rtlCol="0">
            <a:spAutoFit/>
          </a:bodyPr>
          <a:lstStyle/>
          <a:p>
            <a:pPr algn="ctr"/>
            <a:r>
              <a:rPr lang="en-US" sz="8000" dirty="0">
                <a:latin typeface="Arial Black" panose="020B0A04020102020204" pitchFamily="34" charset="0"/>
              </a:rPr>
              <a:t>Job Search Tools</a:t>
            </a:r>
          </a:p>
        </p:txBody>
      </p:sp>
    </p:spTree>
    <p:extLst>
      <p:ext uri="{BB962C8B-B14F-4D97-AF65-F5344CB8AC3E}">
        <p14:creationId xmlns:p14="http://schemas.microsoft.com/office/powerpoint/2010/main" val="2895496607"/>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198" y="1080470"/>
            <a:ext cx="10047791" cy="5120976"/>
          </a:xfrm>
          <a:prstGeom prst="rect">
            <a:avLst/>
          </a:prstGeom>
        </p:spPr>
      </p:pic>
      <p:sp>
        <p:nvSpPr>
          <p:cNvPr id="3" name="Down Arrow 2"/>
          <p:cNvSpPr/>
          <p:nvPr/>
        </p:nvSpPr>
        <p:spPr bwMode="auto">
          <a:xfrm>
            <a:off x="8551572" y="321972"/>
            <a:ext cx="850006" cy="631064"/>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08828450"/>
      </p:ext>
    </p:extLst>
  </p:cSld>
  <p:clrMapOvr>
    <a:masterClrMapping/>
  </p:clrMapOvr>
  <p:transition spd="med">
    <p:newsfla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5B647057-4FC5-313E-57D7-44EF16842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12800"/>
            <a:ext cx="4791076" cy="478504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0B54FC15-3FA5-0D24-2E8E-16B959EC2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774" y="812800"/>
            <a:ext cx="5047319" cy="4705674"/>
          </a:xfrm>
          <a:prstGeom prst="rect">
            <a:avLst/>
          </a:prstGeom>
        </p:spPr>
      </p:pic>
    </p:spTree>
    <p:extLst>
      <p:ext uri="{BB962C8B-B14F-4D97-AF65-F5344CB8AC3E}">
        <p14:creationId xmlns:p14="http://schemas.microsoft.com/office/powerpoint/2010/main" val="1570006110"/>
      </p:ext>
    </p:extLst>
  </p:cSld>
  <p:clrMapOvr>
    <a:masterClrMapping/>
  </p:clrMapOvr>
  <p:transition spd="med">
    <p:newsfla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507A762C-55B7-7F88-7BB2-C33920D0A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4" y="719542"/>
            <a:ext cx="4784725" cy="4868458"/>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D1D42052-9F8F-405A-7DC4-57A1E7FFA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75" y="698500"/>
            <a:ext cx="4879062" cy="4959350"/>
          </a:xfrm>
          <a:prstGeom prst="rect">
            <a:avLst/>
          </a:prstGeom>
        </p:spPr>
      </p:pic>
    </p:spTree>
    <p:extLst>
      <p:ext uri="{BB962C8B-B14F-4D97-AF65-F5344CB8AC3E}">
        <p14:creationId xmlns:p14="http://schemas.microsoft.com/office/powerpoint/2010/main" val="3039142288"/>
      </p:ext>
    </p:extLst>
  </p:cSld>
  <p:clrMapOvr>
    <a:masterClrMapping/>
  </p:clrMapOvr>
  <p:transition spd="med">
    <p:newsfla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2332" y="1992341"/>
            <a:ext cx="9427335" cy="2308324"/>
          </a:xfrm>
          <a:prstGeom prst="rect">
            <a:avLst/>
          </a:prstGeom>
          <a:noFill/>
        </p:spPr>
        <p:txBody>
          <a:bodyPr wrap="square" rtlCol="0">
            <a:spAutoFit/>
          </a:bodyPr>
          <a:lstStyle/>
          <a:p>
            <a:pPr algn="ctr"/>
            <a:r>
              <a:rPr lang="en-US" sz="7200" dirty="0">
                <a:latin typeface="Arial Black" panose="020B0A04020102020204" pitchFamily="34" charset="0"/>
              </a:rPr>
              <a:t>LinkedIn Premium </a:t>
            </a:r>
          </a:p>
          <a:p>
            <a:pPr algn="ctr"/>
            <a:r>
              <a:rPr lang="en-US" sz="7200" dirty="0">
                <a:latin typeface="Arial Black" panose="020B0A04020102020204" pitchFamily="34" charset="0"/>
              </a:rPr>
              <a:t>for Job Seekers</a:t>
            </a:r>
          </a:p>
        </p:txBody>
      </p:sp>
    </p:spTree>
    <p:extLst>
      <p:ext uri="{BB962C8B-B14F-4D97-AF65-F5344CB8AC3E}">
        <p14:creationId xmlns:p14="http://schemas.microsoft.com/office/powerpoint/2010/main" val="3538884151"/>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955" y="1738647"/>
            <a:ext cx="9612020" cy="5241701"/>
          </a:xfrm>
          <a:prstGeom prst="rect">
            <a:avLst/>
          </a:prstGeom>
        </p:spPr>
      </p:pic>
      <p:sp>
        <p:nvSpPr>
          <p:cNvPr id="3" name="Rectangle 2"/>
          <p:cNvSpPr/>
          <p:nvPr/>
        </p:nvSpPr>
        <p:spPr bwMode="auto">
          <a:xfrm>
            <a:off x="1239379" y="5091553"/>
            <a:ext cx="9951172" cy="2667967"/>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10055484"/>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Arrow 1"/>
          <p:cNvSpPr/>
          <p:nvPr/>
        </p:nvSpPr>
        <p:spPr bwMode="auto">
          <a:xfrm>
            <a:off x="8036416" y="2421227"/>
            <a:ext cx="515155" cy="1043189"/>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984" y="1451220"/>
            <a:ext cx="8048805" cy="2822495"/>
          </a:xfrm>
          <a:prstGeom prst="rect">
            <a:avLst/>
          </a:prstGeom>
        </p:spPr>
      </p:pic>
    </p:spTree>
    <p:extLst>
      <p:ext uri="{BB962C8B-B14F-4D97-AF65-F5344CB8AC3E}">
        <p14:creationId xmlns:p14="http://schemas.microsoft.com/office/powerpoint/2010/main" val="210470449"/>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375" y="574250"/>
            <a:ext cx="7763479" cy="5641245"/>
          </a:xfrm>
          <a:prstGeom prst="rect">
            <a:avLst/>
          </a:prstGeom>
        </p:spPr>
      </p:pic>
    </p:spTree>
    <p:extLst>
      <p:ext uri="{BB962C8B-B14F-4D97-AF65-F5344CB8AC3E}">
        <p14:creationId xmlns:p14="http://schemas.microsoft.com/office/powerpoint/2010/main" val="326640360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2819400" y="457200"/>
            <a:ext cx="3581400" cy="11430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fontAlgn="base">
              <a:spcBef>
                <a:spcPct val="0"/>
              </a:spcBef>
              <a:spcAft>
                <a:spcPct val="0"/>
              </a:spcAft>
              <a:buClrTx/>
              <a:buSzTx/>
              <a:buFontTx/>
              <a:buNone/>
            </a:pPr>
            <a:endParaRPr lang="en-US" altLang="en-US" sz="2400" u="sng">
              <a:solidFill>
                <a:srgbClr val="FFFFFF"/>
              </a:solidFill>
              <a:cs typeface="Arial" panose="020B0604020202020204" pitchFamily="34" charset="0"/>
            </a:endParaRPr>
          </a:p>
        </p:txBody>
      </p:sp>
      <p:sp>
        <p:nvSpPr>
          <p:cNvPr id="41987" name="Rectangle 3"/>
          <p:cNvSpPr>
            <a:spLocks noGrp="1" noChangeArrowheads="1"/>
          </p:cNvSpPr>
          <p:nvPr>
            <p:ph type="body" sz="half" idx="4294967295"/>
          </p:nvPr>
        </p:nvSpPr>
        <p:spPr>
          <a:xfrm>
            <a:off x="3371850" y="2000251"/>
            <a:ext cx="7848600" cy="3463925"/>
          </a:xfrm>
        </p:spPr>
        <p:txBody>
          <a:bodyPr/>
          <a:lstStyle/>
          <a:p>
            <a:pPr>
              <a:defRPr/>
            </a:pPr>
            <a:r>
              <a:rPr lang="en-US" sz="2400" dirty="0">
                <a:effectLst/>
                <a:latin typeface="Book Antiqua" pitchFamily="18" charset="0"/>
                <a:cs typeface="Times New Roman" pitchFamily="18" charset="0"/>
              </a:rPr>
              <a:t>How Recruiters Find You</a:t>
            </a:r>
          </a:p>
          <a:p>
            <a:pPr>
              <a:defRPr/>
            </a:pPr>
            <a:r>
              <a:rPr lang="en-US" sz="2400" dirty="0">
                <a:effectLst/>
                <a:latin typeface="Book Antiqua" pitchFamily="18" charset="0"/>
                <a:cs typeface="Times New Roman" pitchFamily="18" charset="0"/>
              </a:rPr>
              <a:t>How You Can Find Them</a:t>
            </a:r>
          </a:p>
          <a:p>
            <a:pPr>
              <a:defRPr/>
            </a:pPr>
            <a:r>
              <a:rPr lang="en-US" sz="2400" dirty="0">
                <a:effectLst/>
                <a:latin typeface="Book Antiqua" pitchFamily="18" charset="0"/>
                <a:cs typeface="Times New Roman" pitchFamily="18" charset="0"/>
              </a:rPr>
              <a:t>Having a Current Job or Not</a:t>
            </a:r>
          </a:p>
          <a:p>
            <a:pPr>
              <a:defRPr/>
            </a:pPr>
            <a:r>
              <a:rPr lang="en-US" sz="2400" dirty="0">
                <a:effectLst/>
                <a:latin typeface="Book Antiqua" pitchFamily="18" charset="0"/>
                <a:cs typeface="Times New Roman" pitchFamily="18" charset="0"/>
              </a:rPr>
              <a:t>Searching for Hiring Managers</a:t>
            </a:r>
          </a:p>
          <a:p>
            <a:pPr>
              <a:defRPr/>
            </a:pPr>
            <a:r>
              <a:rPr lang="en-US" sz="2400" dirty="0">
                <a:effectLst/>
                <a:latin typeface="Book Antiqua" pitchFamily="18" charset="0"/>
                <a:cs typeface="Times New Roman" pitchFamily="18" charset="0"/>
              </a:rPr>
              <a:t>Endorsements &amp; Recommendations</a:t>
            </a:r>
          </a:p>
          <a:p>
            <a:pPr>
              <a:defRPr/>
            </a:pPr>
            <a:r>
              <a:rPr lang="en-US" sz="2400" dirty="0">
                <a:effectLst/>
                <a:latin typeface="Book Antiqua" pitchFamily="18" charset="0"/>
                <a:cs typeface="Times New Roman" pitchFamily="18" charset="0"/>
              </a:rPr>
              <a:t>Upgrading Your Visibility</a:t>
            </a:r>
          </a:p>
          <a:p>
            <a:pPr>
              <a:defRPr/>
            </a:pPr>
            <a:r>
              <a:rPr lang="en-US" sz="2400" dirty="0">
                <a:effectLst/>
                <a:latin typeface="Book Antiqua" pitchFamily="18" charset="0"/>
                <a:cs typeface="Times New Roman" pitchFamily="18" charset="0"/>
              </a:rPr>
              <a:t>Paying For LinkedIn</a:t>
            </a:r>
          </a:p>
          <a:p>
            <a:pPr>
              <a:defRPr/>
            </a:pPr>
            <a:r>
              <a:rPr lang="en-US" sz="2400" dirty="0">
                <a:effectLst/>
                <a:latin typeface="Book Antiqua" pitchFamily="18" charset="0"/>
                <a:cs typeface="Times New Roman" pitchFamily="18" charset="0"/>
              </a:rPr>
              <a:t>Settings and Privacy</a:t>
            </a:r>
          </a:p>
          <a:p>
            <a:pPr>
              <a:defRPr/>
            </a:pPr>
            <a:r>
              <a:rPr lang="en-US" sz="2400" dirty="0">
                <a:effectLst/>
                <a:latin typeface="Book Antiqua" pitchFamily="18" charset="0"/>
                <a:cs typeface="Times New Roman" pitchFamily="18" charset="0"/>
              </a:rPr>
              <a:t>LinkedIn Job Search Tools</a:t>
            </a:r>
          </a:p>
          <a:p>
            <a:pPr>
              <a:defRPr/>
            </a:pPr>
            <a:r>
              <a:rPr lang="en-US" sz="2400" dirty="0">
                <a:effectLst/>
                <a:latin typeface="Book Antiqua" pitchFamily="18" charset="0"/>
                <a:cs typeface="Times New Roman" pitchFamily="18" charset="0"/>
              </a:rPr>
              <a:t>Getting the Slides</a:t>
            </a:r>
          </a:p>
          <a:p>
            <a:pPr>
              <a:defRPr/>
            </a:pPr>
            <a:endParaRPr lang="en-US" sz="2600" dirty="0">
              <a:effectLst/>
              <a:latin typeface="Book Antiqua" pitchFamily="18" charset="0"/>
              <a:cs typeface="Times New Roman" pitchFamily="18" charset="0"/>
            </a:endParaRPr>
          </a:p>
          <a:p>
            <a:pPr>
              <a:defRPr/>
            </a:pPr>
            <a:endParaRPr lang="en-US" sz="2400" dirty="0">
              <a:latin typeface="Book Antiqua" pitchFamily="18" charset="0"/>
              <a:cs typeface="Times New Roman" pitchFamily="18" charset="0"/>
            </a:endParaRPr>
          </a:p>
        </p:txBody>
      </p:sp>
      <p:pic>
        <p:nvPicPr>
          <p:cNvPr id="21508" name="Picture 5" descr="Linked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09600"/>
            <a:ext cx="292258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9"/>
          <p:cNvSpPr txBox="1">
            <a:spLocks noChangeArrowheads="1"/>
          </p:cNvSpPr>
          <p:nvPr/>
        </p:nvSpPr>
        <p:spPr bwMode="auto">
          <a:xfrm>
            <a:off x="6553200" y="777876"/>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fontAlgn="base">
              <a:spcBef>
                <a:spcPct val="50000"/>
              </a:spcBef>
              <a:spcAft>
                <a:spcPct val="0"/>
              </a:spcAft>
              <a:buClrTx/>
              <a:buSzTx/>
              <a:buFontTx/>
              <a:buNone/>
            </a:pPr>
            <a:r>
              <a:rPr lang="en-US" altLang="en-US" sz="2400" b="1" i="1">
                <a:solidFill>
                  <a:srgbClr val="00FFFF"/>
                </a:solidFill>
                <a:latin typeface="Book Antiqua" panose="02040602050305030304" pitchFamily="18" charset="0"/>
                <a:cs typeface="Arial" panose="020B0604020202020204" pitchFamily="34" charset="0"/>
              </a:rPr>
              <a:t>“RELATIONSHIPS MATTER”</a:t>
            </a:r>
          </a:p>
        </p:txBody>
      </p:sp>
    </p:spTree>
    <p:extLst>
      <p:ext uri="{BB962C8B-B14F-4D97-AF65-F5344CB8AC3E}">
        <p14:creationId xmlns:p14="http://schemas.microsoft.com/office/powerpoint/2010/main" val="1095211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62" y="1456417"/>
            <a:ext cx="9042836" cy="6100126"/>
          </a:xfrm>
          <a:prstGeom prst="rect">
            <a:avLst/>
          </a:prstGeom>
        </p:spPr>
      </p:pic>
      <p:sp>
        <p:nvSpPr>
          <p:cNvPr id="5" name="Rectangle 4"/>
          <p:cNvSpPr/>
          <p:nvPr/>
        </p:nvSpPr>
        <p:spPr bwMode="auto">
          <a:xfrm>
            <a:off x="1221626" y="5342695"/>
            <a:ext cx="9951172" cy="2667967"/>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10288127"/>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26CC59ED-3553-1FB8-7822-55EB8C9EA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695" y="1695450"/>
            <a:ext cx="8362430" cy="2876550"/>
          </a:xfrm>
          <a:prstGeom prst="rect">
            <a:avLst/>
          </a:prstGeom>
        </p:spPr>
      </p:pic>
    </p:spTree>
    <p:extLst>
      <p:ext uri="{BB962C8B-B14F-4D97-AF65-F5344CB8AC3E}">
        <p14:creationId xmlns:p14="http://schemas.microsoft.com/office/powerpoint/2010/main" val="809788109"/>
      </p:ext>
    </p:extLst>
  </p:cSld>
  <p:clrMapOvr>
    <a:masterClrMapping/>
  </p:clrMapOvr>
  <p:transition spd="med">
    <p:newsfla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miling for the camera&#10;&#10;Description automatically generated with low confidence">
            <a:extLst>
              <a:ext uri="{FF2B5EF4-FFF2-40B4-BE49-F238E27FC236}">
                <a16:creationId xmlns:a16="http://schemas.microsoft.com/office/drawing/2014/main" id="{00A2A88A-5BD7-BA0E-19D8-61A56B2D3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75" y="2055001"/>
            <a:ext cx="3194900" cy="297420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801EE028-F3F9-BDAF-71BB-ED68F20A0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550" y="2055001"/>
            <a:ext cx="7079056" cy="2278874"/>
          </a:xfrm>
          <a:prstGeom prst="rect">
            <a:avLst/>
          </a:prstGeom>
        </p:spPr>
      </p:pic>
      <p:sp>
        <p:nvSpPr>
          <p:cNvPr id="6" name="Title 2">
            <a:extLst>
              <a:ext uri="{FF2B5EF4-FFF2-40B4-BE49-F238E27FC236}">
                <a16:creationId xmlns:a16="http://schemas.microsoft.com/office/drawing/2014/main" id="{EC571DA4-5297-2A92-3BBB-9D7911AE2E97}"/>
              </a:ext>
            </a:extLst>
          </p:cNvPr>
          <p:cNvSpPr txBox="1">
            <a:spLocks/>
          </p:cNvSpPr>
          <p:nvPr/>
        </p:nvSpPr>
        <p:spPr>
          <a:xfrm>
            <a:off x="1828800" y="685800"/>
            <a:ext cx="82296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b="1" kern="0" dirty="0">
                <a:solidFill>
                  <a:schemeClr val="tx1"/>
                </a:solidFill>
                <a:latin typeface="Book Antiqua" panose="02040602050305030304" pitchFamily="18" charset="0"/>
              </a:rPr>
              <a:t>The Open to Work Badge</a:t>
            </a:r>
          </a:p>
        </p:txBody>
      </p:sp>
    </p:spTree>
    <p:extLst>
      <p:ext uri="{BB962C8B-B14F-4D97-AF65-F5344CB8AC3E}">
        <p14:creationId xmlns:p14="http://schemas.microsoft.com/office/powerpoint/2010/main" val="124955359"/>
      </p:ext>
    </p:extLst>
  </p:cSld>
  <p:clrMapOvr>
    <a:masterClrMapping/>
  </p:clrMapOvr>
  <p:transition spd="med">
    <p:newsfla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956" y="2763595"/>
            <a:ext cx="8634692" cy="296679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955" y="829467"/>
            <a:ext cx="8634692" cy="3260653"/>
          </a:xfrm>
          <a:prstGeom prst="rect">
            <a:avLst/>
          </a:prstGeom>
        </p:spPr>
      </p:pic>
      <p:sp>
        <p:nvSpPr>
          <p:cNvPr id="4" name="Right Arrow 3"/>
          <p:cNvSpPr/>
          <p:nvPr/>
        </p:nvSpPr>
        <p:spPr bwMode="auto">
          <a:xfrm>
            <a:off x="386366" y="3670479"/>
            <a:ext cx="875764" cy="419641"/>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53418023"/>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8344" y="2001866"/>
            <a:ext cx="8886422" cy="2554545"/>
          </a:xfrm>
          <a:prstGeom prst="rect">
            <a:avLst/>
          </a:prstGeom>
          <a:noFill/>
        </p:spPr>
        <p:txBody>
          <a:bodyPr wrap="square" rtlCol="0">
            <a:spAutoFit/>
          </a:bodyPr>
          <a:lstStyle/>
          <a:p>
            <a:pPr algn="ctr"/>
            <a:r>
              <a:rPr lang="en-US" sz="8000" dirty="0">
                <a:latin typeface="Arial Black" panose="020B0A04020102020204" pitchFamily="34" charset="0"/>
              </a:rPr>
              <a:t>Fun on the Home Page</a:t>
            </a:r>
          </a:p>
        </p:txBody>
      </p:sp>
    </p:spTree>
    <p:extLst>
      <p:ext uri="{BB962C8B-B14F-4D97-AF65-F5344CB8AC3E}">
        <p14:creationId xmlns:p14="http://schemas.microsoft.com/office/powerpoint/2010/main" val="805840617"/>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DB7ED608-89F9-92D5-D541-B82AFAD80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250" y="488950"/>
            <a:ext cx="7251700" cy="1676400"/>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76B5D32A-5995-70BA-984E-32117D0F9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50" y="850900"/>
            <a:ext cx="2159000" cy="2374900"/>
          </a:xfrm>
          <a:prstGeom prst="rect">
            <a:avLst/>
          </a:prstGeom>
        </p:spPr>
      </p:pic>
      <p:pic>
        <p:nvPicPr>
          <p:cNvPr id="5" name="Picture 4" descr="Graphical user interface, chart&#10;&#10;Description automatically generated with medium confidence">
            <a:extLst>
              <a:ext uri="{FF2B5EF4-FFF2-40B4-BE49-F238E27FC236}">
                <a16:creationId xmlns:a16="http://schemas.microsoft.com/office/drawing/2014/main" id="{7EF187F6-DF58-AFB5-5964-3651DFFF9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8250" y="2452484"/>
            <a:ext cx="6146800" cy="4188234"/>
          </a:xfrm>
          <a:prstGeom prst="rect">
            <a:avLst/>
          </a:prstGeom>
        </p:spPr>
      </p:pic>
    </p:spTree>
    <p:extLst>
      <p:ext uri="{BB962C8B-B14F-4D97-AF65-F5344CB8AC3E}">
        <p14:creationId xmlns:p14="http://schemas.microsoft.com/office/powerpoint/2010/main" val="2459619554"/>
      </p:ext>
    </p:extLst>
  </p:cSld>
  <p:clrMapOvr>
    <a:masterClrMapping/>
  </p:clrMapOvr>
  <p:transition spd="med">
    <p:newsfla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52A02D9B-9627-6607-1136-2FFC36806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500" y="2905125"/>
            <a:ext cx="3073400" cy="3327400"/>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AEDA2AFA-C191-6E4A-F2B2-70F292FD7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050" y="812800"/>
            <a:ext cx="6718300" cy="1485900"/>
          </a:xfrm>
          <a:prstGeom prst="rect">
            <a:avLst/>
          </a:prstGeom>
        </p:spPr>
      </p:pic>
    </p:spTree>
    <p:extLst>
      <p:ext uri="{BB962C8B-B14F-4D97-AF65-F5344CB8AC3E}">
        <p14:creationId xmlns:p14="http://schemas.microsoft.com/office/powerpoint/2010/main" val="3572990066"/>
      </p:ext>
    </p:extLst>
  </p:cSld>
  <p:clrMapOvr>
    <a:masterClrMapping/>
  </p:clrMapOvr>
  <p:transition spd="med">
    <p:newsfla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77296" y="695458"/>
            <a:ext cx="5215944" cy="584775"/>
          </a:xfrm>
          <a:prstGeom prst="rect">
            <a:avLst/>
          </a:prstGeom>
          <a:noFill/>
        </p:spPr>
        <p:txBody>
          <a:bodyPr wrap="square" rtlCol="0">
            <a:spAutoFit/>
          </a:bodyPr>
          <a:lstStyle/>
          <a:p>
            <a:r>
              <a:rPr lang="en-US" sz="3200" dirty="0">
                <a:latin typeface="Arial Black" panose="020B0A04020102020204" pitchFamily="34" charset="0"/>
              </a:rPr>
              <a:t>Update Your Network</a:t>
            </a:r>
          </a:p>
        </p:txBody>
      </p:sp>
      <p:pic>
        <p:nvPicPr>
          <p:cNvPr id="5" name="Picture 4" descr="Graphical user interface, text, application&#10;&#10;Description automatically generated">
            <a:extLst>
              <a:ext uri="{FF2B5EF4-FFF2-40B4-BE49-F238E27FC236}">
                <a16:creationId xmlns:a16="http://schemas.microsoft.com/office/drawing/2014/main" id="{B3873B56-34E2-7A69-95DE-3574F5138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905" y="1873250"/>
            <a:ext cx="8443645" cy="3784600"/>
          </a:xfrm>
          <a:prstGeom prst="rect">
            <a:avLst/>
          </a:prstGeom>
        </p:spPr>
      </p:pic>
      <p:sp>
        <p:nvSpPr>
          <p:cNvPr id="6" name="Arrow: Left 5">
            <a:extLst>
              <a:ext uri="{FF2B5EF4-FFF2-40B4-BE49-F238E27FC236}">
                <a16:creationId xmlns:a16="http://schemas.microsoft.com/office/drawing/2014/main" id="{CB5AC2B0-AA7D-BB1F-AF24-6F8B5E2EE8A8}"/>
              </a:ext>
            </a:extLst>
          </p:cNvPr>
          <p:cNvSpPr/>
          <p:nvPr/>
        </p:nvSpPr>
        <p:spPr bwMode="auto">
          <a:xfrm>
            <a:off x="6496050" y="2190750"/>
            <a:ext cx="895350" cy="36195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57910793"/>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CE7067E4-541E-E96E-39CA-8B63B2CBB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475" y="965199"/>
            <a:ext cx="5200650" cy="4688305"/>
          </a:xfrm>
          <a:prstGeom prst="rect">
            <a:avLst/>
          </a:prstGeom>
        </p:spPr>
      </p:pic>
    </p:spTree>
    <p:extLst>
      <p:ext uri="{BB962C8B-B14F-4D97-AF65-F5344CB8AC3E}">
        <p14:creationId xmlns:p14="http://schemas.microsoft.com/office/powerpoint/2010/main" val="468009666"/>
      </p:ext>
    </p:extLst>
  </p:cSld>
  <p:clrMapOvr>
    <a:masterClrMapping/>
  </p:clrMapOvr>
  <p:transition spd="med">
    <p:newsfla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F447EE1C-8B6F-FDF2-83B8-2AA5BD840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775" y="1587500"/>
            <a:ext cx="7664450" cy="3435350"/>
          </a:xfrm>
          <a:prstGeom prst="rect">
            <a:avLst/>
          </a:prstGeom>
        </p:spPr>
      </p:pic>
      <p:sp>
        <p:nvSpPr>
          <p:cNvPr id="3" name="Arrow: Down 2">
            <a:extLst>
              <a:ext uri="{FF2B5EF4-FFF2-40B4-BE49-F238E27FC236}">
                <a16:creationId xmlns:a16="http://schemas.microsoft.com/office/drawing/2014/main" id="{CEB0379B-A03E-107A-D96F-65D12C8AFE34}"/>
              </a:ext>
            </a:extLst>
          </p:cNvPr>
          <p:cNvSpPr/>
          <p:nvPr/>
        </p:nvSpPr>
        <p:spPr bwMode="auto">
          <a:xfrm>
            <a:off x="8772525" y="1333500"/>
            <a:ext cx="800100" cy="107315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5430137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0080" y="1615202"/>
            <a:ext cx="8886422" cy="3416320"/>
          </a:xfrm>
          <a:prstGeom prst="rect">
            <a:avLst/>
          </a:prstGeom>
          <a:noFill/>
        </p:spPr>
        <p:txBody>
          <a:bodyPr wrap="square" rtlCol="0">
            <a:spAutoFit/>
          </a:bodyPr>
          <a:lstStyle/>
          <a:p>
            <a:pPr algn="ctr"/>
            <a:r>
              <a:rPr lang="en-US" sz="5400" dirty="0">
                <a:latin typeface="Arial Black" panose="020B0A04020102020204" pitchFamily="34" charset="0"/>
              </a:rPr>
              <a:t>What’s the LinkedIn Algorithm to Help Me Become A Magnet For Recruiters? </a:t>
            </a:r>
          </a:p>
        </p:txBody>
      </p:sp>
    </p:spTree>
    <p:extLst>
      <p:ext uri="{BB962C8B-B14F-4D97-AF65-F5344CB8AC3E}">
        <p14:creationId xmlns:p14="http://schemas.microsoft.com/office/powerpoint/2010/main" val="3208490190"/>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237" y="795337"/>
            <a:ext cx="8477250" cy="5267325"/>
          </a:xfrm>
          <a:prstGeom prst="rect">
            <a:avLst/>
          </a:prstGeom>
        </p:spPr>
      </p:pic>
    </p:spTree>
    <p:extLst>
      <p:ext uri="{BB962C8B-B14F-4D97-AF65-F5344CB8AC3E}">
        <p14:creationId xmlns:p14="http://schemas.microsoft.com/office/powerpoint/2010/main" val="2383234847"/>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9554" y="1757167"/>
            <a:ext cx="9427335" cy="2554545"/>
          </a:xfrm>
          <a:prstGeom prst="rect">
            <a:avLst/>
          </a:prstGeom>
          <a:noFill/>
        </p:spPr>
        <p:txBody>
          <a:bodyPr wrap="square" rtlCol="0">
            <a:spAutoFit/>
          </a:bodyPr>
          <a:lstStyle/>
          <a:p>
            <a:pPr algn="ctr"/>
            <a:r>
              <a:rPr lang="en-US" sz="8000" dirty="0">
                <a:latin typeface="Arial Black" panose="020B0A04020102020204" pitchFamily="34" charset="0"/>
              </a:rPr>
              <a:t>Account &amp; Privacy Settings</a:t>
            </a:r>
          </a:p>
        </p:txBody>
      </p:sp>
    </p:spTree>
    <p:extLst>
      <p:ext uri="{BB962C8B-B14F-4D97-AF65-F5344CB8AC3E}">
        <p14:creationId xmlns:p14="http://schemas.microsoft.com/office/powerpoint/2010/main" val="3328876277"/>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BA60A752-A19A-5A29-2F95-3B8DACEE983B}"/>
              </a:ext>
            </a:extLst>
          </p:cNvPr>
          <p:cNvSpPr>
            <a:spLocks noChangeAspect="1" noChangeArrowheads="1"/>
          </p:cNvSpPr>
          <p:nvPr/>
        </p:nvSpPr>
        <p:spPr bwMode="auto">
          <a:xfrm>
            <a:off x="3952875" y="3276599"/>
            <a:ext cx="2295525" cy="2295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7803B40A-4C8B-A67C-A4E9-40F8483FD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412" y="381000"/>
            <a:ext cx="3305175" cy="6096000"/>
          </a:xfrm>
          <a:prstGeom prst="rect">
            <a:avLst/>
          </a:prstGeom>
        </p:spPr>
      </p:pic>
      <p:sp>
        <p:nvSpPr>
          <p:cNvPr id="5" name="Arrow: Right 4">
            <a:extLst>
              <a:ext uri="{FF2B5EF4-FFF2-40B4-BE49-F238E27FC236}">
                <a16:creationId xmlns:a16="http://schemas.microsoft.com/office/drawing/2014/main" id="{F0EC5CEB-DAB3-A51D-0DA8-E514D71E014A}"/>
              </a:ext>
            </a:extLst>
          </p:cNvPr>
          <p:cNvSpPr/>
          <p:nvPr/>
        </p:nvSpPr>
        <p:spPr bwMode="auto">
          <a:xfrm>
            <a:off x="2857500" y="2676525"/>
            <a:ext cx="1285875" cy="3429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86428470"/>
      </p:ext>
    </p:extLst>
  </p:cSld>
  <p:clrMapOvr>
    <a:masterClrMapping/>
  </p:clrMapOvr>
  <p:transition spd="med">
    <p:newsfla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57577" y="888642"/>
            <a:ext cx="11719775" cy="5164428"/>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7" y="1176337"/>
            <a:ext cx="11249025" cy="4505325"/>
          </a:xfrm>
          <a:prstGeom prst="rect">
            <a:avLst/>
          </a:prstGeom>
        </p:spPr>
      </p:pic>
    </p:spTree>
    <p:extLst>
      <p:ext uri="{BB962C8B-B14F-4D97-AF65-F5344CB8AC3E}">
        <p14:creationId xmlns:p14="http://schemas.microsoft.com/office/powerpoint/2010/main" val="784285969"/>
      </p:ext>
    </p:extLst>
  </p:cSld>
  <p:clrMapOvr>
    <a:masterClrMapping/>
  </p:clrMapOvr>
  <p:transition spd="med">
    <p:newsfla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20A46458-8CCE-C610-FF31-9385C6EAD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1314450"/>
            <a:ext cx="10706100" cy="4229100"/>
          </a:xfrm>
          <a:prstGeom prst="rect">
            <a:avLst/>
          </a:prstGeom>
        </p:spPr>
      </p:pic>
    </p:spTree>
    <p:extLst>
      <p:ext uri="{BB962C8B-B14F-4D97-AF65-F5344CB8AC3E}">
        <p14:creationId xmlns:p14="http://schemas.microsoft.com/office/powerpoint/2010/main" val="2824753861"/>
      </p:ext>
    </p:extLst>
  </p:cSld>
  <p:clrMapOvr>
    <a:masterClrMapping/>
  </p:clrMapOvr>
  <p:transition spd="med">
    <p:newsfla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chat or text message&#10;&#10;Description automatically generated">
            <a:extLst>
              <a:ext uri="{FF2B5EF4-FFF2-40B4-BE49-F238E27FC236}">
                <a16:creationId xmlns:a16="http://schemas.microsoft.com/office/drawing/2014/main" id="{07822254-65F8-8F3B-FE92-D96A97A2D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125" y="835025"/>
            <a:ext cx="2444750" cy="4635500"/>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153F4BB1-1C24-A6BB-05ED-349CEB17D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348" y="1774825"/>
            <a:ext cx="7695702" cy="2320926"/>
          </a:xfrm>
          <a:prstGeom prst="rect">
            <a:avLst/>
          </a:prstGeom>
        </p:spPr>
      </p:pic>
    </p:spTree>
    <p:extLst>
      <p:ext uri="{BB962C8B-B14F-4D97-AF65-F5344CB8AC3E}">
        <p14:creationId xmlns:p14="http://schemas.microsoft.com/office/powerpoint/2010/main" val="1592990622"/>
      </p:ext>
    </p:extLst>
  </p:cSld>
  <p:clrMapOvr>
    <a:masterClrMapping/>
  </p:clrMapOvr>
  <p:transition spd="med">
    <p:newsfla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E1260922-F3F7-A7DA-B264-EF6D9271C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02" y="1006475"/>
            <a:ext cx="7648348" cy="4508500"/>
          </a:xfrm>
          <a:prstGeom prst="rect">
            <a:avLst/>
          </a:prstGeom>
        </p:spPr>
      </p:pic>
    </p:spTree>
    <p:extLst>
      <p:ext uri="{BB962C8B-B14F-4D97-AF65-F5344CB8AC3E}">
        <p14:creationId xmlns:p14="http://schemas.microsoft.com/office/powerpoint/2010/main" val="1570319400"/>
      </p:ext>
    </p:extLst>
  </p:cSld>
  <p:clrMapOvr>
    <a:masterClrMapping/>
  </p:clrMapOvr>
  <p:transition spd="med">
    <p:newsfla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133FFE5-4BEE-E76D-0D26-C4867A476853}"/>
              </a:ext>
            </a:extLst>
          </p:cNvPr>
          <p:cNvSpPr txBox="1">
            <a:spLocks noChangeArrowheads="1"/>
          </p:cNvSpPr>
          <p:nvPr/>
        </p:nvSpPr>
        <p:spPr bwMode="auto">
          <a:xfrm>
            <a:off x="695325" y="3429000"/>
            <a:ext cx="11125200" cy="2416175"/>
          </a:xfrm>
          <a:prstGeom prst="rect">
            <a:avLst/>
          </a:prstGeom>
          <a:noFill/>
          <a:ln>
            <a:noFill/>
          </a:ln>
          <a:effec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eaLnBrk="1" hangingPunct="1">
              <a:defRPr/>
            </a:pPr>
            <a:r>
              <a:rPr lang="en-US" sz="4000" b="1" i="1" kern="0" dirty="0">
                <a:solidFill>
                  <a:srgbClr val="FFFF00"/>
                </a:solidFill>
                <a:latin typeface="Book Antiqua" pitchFamily="18" charset="0"/>
              </a:rPr>
              <a:t>Job Search </a:t>
            </a:r>
          </a:p>
          <a:p>
            <a:pPr algn="ctr" eaLnBrk="1" hangingPunct="1">
              <a:defRPr/>
            </a:pPr>
            <a:r>
              <a:rPr lang="en-US" sz="4000" b="1" i="1" kern="0" dirty="0">
                <a:solidFill>
                  <a:srgbClr val="FFFF00"/>
                </a:solidFill>
                <a:latin typeface="Book Antiqua" pitchFamily="18" charset="0"/>
              </a:rPr>
              <a:t>Do’s and Don’ts</a:t>
            </a:r>
          </a:p>
          <a:p>
            <a:pPr algn="ctr" eaLnBrk="1" hangingPunct="1">
              <a:defRPr/>
            </a:pPr>
            <a:r>
              <a:rPr lang="en-US" sz="4000" b="1" i="1" kern="0" dirty="0">
                <a:solidFill>
                  <a:schemeClr val="tx2">
                    <a:lumMod val="60000"/>
                    <a:lumOff val="40000"/>
                  </a:schemeClr>
                </a:solidFill>
                <a:effectLst>
                  <a:outerShdw blurRad="38100" dist="38100" dir="2700000" algn="tl">
                    <a:srgbClr val="000000">
                      <a:alpha val="43137"/>
                    </a:srgbClr>
                  </a:outerShdw>
                </a:effectLst>
                <a:latin typeface="Book Antiqua" pitchFamily="18" charset="0"/>
              </a:rPr>
              <a:t>Friday 9/20 at 7:00 PM EST</a:t>
            </a:r>
          </a:p>
        </p:txBody>
      </p:sp>
      <p:sp>
        <p:nvSpPr>
          <p:cNvPr id="4" name="Rectangle 2">
            <a:extLst>
              <a:ext uri="{FF2B5EF4-FFF2-40B4-BE49-F238E27FC236}">
                <a16:creationId xmlns:a16="http://schemas.microsoft.com/office/drawing/2014/main" id="{C3A37442-F037-7F07-4334-1DDBBC810800}"/>
              </a:ext>
            </a:extLst>
          </p:cNvPr>
          <p:cNvSpPr txBox="1">
            <a:spLocks noChangeArrowheads="1"/>
          </p:cNvSpPr>
          <p:nvPr/>
        </p:nvSpPr>
        <p:spPr bwMode="auto">
          <a:xfrm>
            <a:off x="762000" y="1012825"/>
            <a:ext cx="11125200"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sz="4000" b="1" i="1" kern="0">
                <a:solidFill>
                  <a:srgbClr val="FFFF00"/>
                </a:solidFill>
                <a:latin typeface="Book Antiqua" pitchFamily="18" charset="0"/>
              </a:rPr>
              <a:t>How to Interview </a:t>
            </a:r>
            <a:br>
              <a:rPr lang="en-US" sz="4000" b="1" i="1" kern="0">
                <a:solidFill>
                  <a:srgbClr val="FFFF00"/>
                </a:solidFill>
                <a:latin typeface="Book Antiqua" pitchFamily="18" charset="0"/>
              </a:rPr>
            </a:br>
            <a:r>
              <a:rPr lang="en-US" sz="4000" b="1" i="1" kern="0">
                <a:solidFill>
                  <a:srgbClr val="FFFF00"/>
                </a:solidFill>
                <a:latin typeface="Book Antiqua" pitchFamily="18" charset="0"/>
              </a:rPr>
              <a:t>Like a Rockstar</a:t>
            </a:r>
            <a:br>
              <a:rPr lang="en-US" sz="4000" b="1" i="1" kern="0">
                <a:solidFill>
                  <a:srgbClr val="FFFF00"/>
                </a:solidFill>
                <a:latin typeface="Book Antiqua" pitchFamily="18" charset="0"/>
              </a:rPr>
            </a:br>
            <a:r>
              <a:rPr lang="en-US" sz="4000" b="1" i="1" kern="0">
                <a:solidFill>
                  <a:schemeClr val="tx2">
                    <a:lumMod val="60000"/>
                    <a:lumOff val="40000"/>
                  </a:schemeClr>
                </a:solidFill>
                <a:latin typeface="Book Antiqua" pitchFamily="18" charset="0"/>
              </a:rPr>
              <a:t>Thursday 9/15 at 4:00 PM EST</a:t>
            </a:r>
            <a:endParaRPr lang="en-US" sz="4000" b="1" i="1" kern="0" dirty="0">
              <a:solidFill>
                <a:schemeClr val="tx2">
                  <a:lumMod val="60000"/>
                  <a:lumOff val="40000"/>
                </a:schemeClr>
              </a:solidFill>
              <a:effectLst>
                <a:outerShdw blurRad="38100" dist="38100" dir="2700000" algn="tl">
                  <a:srgbClr val="000000">
                    <a:alpha val="43137"/>
                  </a:srgbClr>
                </a:outerShdw>
              </a:effectLst>
              <a:latin typeface="Book Antiqua" pitchFamily="18" charset="0"/>
            </a:endParaRPr>
          </a:p>
        </p:txBody>
      </p:sp>
    </p:spTree>
    <p:custDataLst>
      <p:tags r:id="rId1"/>
    </p:custData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A4BFF72-7C7C-176E-3619-CF34C01A7FEA}"/>
              </a:ext>
            </a:extLst>
          </p:cNvPr>
          <p:cNvSpPr>
            <a:spLocks noGrp="1" noChangeArrowheads="1"/>
          </p:cNvSpPr>
          <p:nvPr>
            <p:ph type="title" idx="4294967295"/>
          </p:nvPr>
        </p:nvSpPr>
        <p:spPr>
          <a:xfrm>
            <a:off x="1857375" y="723900"/>
            <a:ext cx="8839200" cy="1143000"/>
          </a:xfrm>
        </p:spPr>
        <p:txBody>
          <a:bodyPr/>
          <a:lstStyle/>
          <a:p>
            <a:pPr algn="ctr" eaLnBrk="1" hangingPunct="1"/>
            <a:r>
              <a:rPr lang="en-US" altLang="en-US" sz="4500" b="1" dirty="0">
                <a:solidFill>
                  <a:srgbClr val="00B0F0"/>
                </a:solidFill>
                <a:latin typeface="Book Antiqua" panose="02040602050305030304" pitchFamily="18" charset="0"/>
              </a:rPr>
              <a:t>Got Questions?</a:t>
            </a:r>
          </a:p>
        </p:txBody>
      </p:sp>
      <p:sp>
        <p:nvSpPr>
          <p:cNvPr id="43011" name="Rectangle 5">
            <a:extLst>
              <a:ext uri="{FF2B5EF4-FFF2-40B4-BE49-F238E27FC236}">
                <a16:creationId xmlns:a16="http://schemas.microsoft.com/office/drawing/2014/main" id="{75B1AB89-749B-5671-933D-AE8BB15DDEE1}"/>
              </a:ext>
            </a:extLst>
          </p:cNvPr>
          <p:cNvSpPr>
            <a:spLocks noChangeArrowheads="1"/>
          </p:cNvSpPr>
          <p:nvPr/>
        </p:nvSpPr>
        <p:spPr bwMode="auto">
          <a:xfrm>
            <a:off x="3733800" y="22098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spcBef>
                <a:spcPct val="0"/>
              </a:spcBef>
              <a:buClrTx/>
              <a:buSzTx/>
              <a:buFontTx/>
              <a:buNone/>
            </a:pPr>
            <a:r>
              <a:rPr lang="en-US" altLang="en-US" sz="2400">
                <a:latin typeface="Book Antiqua" panose="02040602050305030304" pitchFamily="18" charset="0"/>
              </a:rPr>
              <a:t> </a:t>
            </a:r>
          </a:p>
        </p:txBody>
      </p:sp>
      <p:sp>
        <p:nvSpPr>
          <p:cNvPr id="43012" name="Rectangle 7">
            <a:extLst>
              <a:ext uri="{FF2B5EF4-FFF2-40B4-BE49-F238E27FC236}">
                <a16:creationId xmlns:a16="http://schemas.microsoft.com/office/drawing/2014/main" id="{BC236A07-EC20-EB1B-D19B-5450060CD3F0}"/>
              </a:ext>
            </a:extLst>
          </p:cNvPr>
          <p:cNvSpPr>
            <a:spLocks noChangeArrowheads="1"/>
          </p:cNvSpPr>
          <p:nvPr/>
        </p:nvSpPr>
        <p:spPr bwMode="auto">
          <a:xfrm>
            <a:off x="2971800" y="2286000"/>
            <a:ext cx="6477000" cy="3276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
        <p:nvSpPr>
          <p:cNvPr id="43013" name="Text Box 9">
            <a:extLst>
              <a:ext uri="{FF2B5EF4-FFF2-40B4-BE49-F238E27FC236}">
                <a16:creationId xmlns:a16="http://schemas.microsoft.com/office/drawing/2014/main" id="{41EA622A-F9B4-4903-056F-31F07C31BFCE}"/>
              </a:ext>
            </a:extLst>
          </p:cNvPr>
          <p:cNvSpPr txBox="1">
            <a:spLocks noChangeArrowheads="1"/>
          </p:cNvSpPr>
          <p:nvPr/>
        </p:nvSpPr>
        <p:spPr bwMode="auto">
          <a:xfrm>
            <a:off x="3200400" y="2822575"/>
            <a:ext cx="60198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800" b="1" dirty="0">
                <a:solidFill>
                  <a:srgbClr val="0070C0"/>
                </a:solidFill>
                <a:latin typeface="Book Antiqua" panose="02040602050305030304" pitchFamily="18" charset="0"/>
              </a:rPr>
              <a:t>Abby Kohut </a:t>
            </a:r>
          </a:p>
          <a:p>
            <a:pPr algn="ctr">
              <a:spcBef>
                <a:spcPct val="0"/>
              </a:spcBef>
              <a:buClrTx/>
              <a:buSzTx/>
              <a:buFont typeface="Wingdings" panose="05000000000000000000" pitchFamily="2" charset="2"/>
              <a:buNone/>
            </a:pPr>
            <a:r>
              <a:rPr lang="en-US" altLang="en-US" sz="2800" b="1" dirty="0">
                <a:solidFill>
                  <a:srgbClr val="0070C0"/>
                </a:solidFill>
                <a:latin typeface="Book Antiqua" panose="02040602050305030304" pitchFamily="18" charset="0"/>
              </a:rPr>
              <a:t>www.StaffingSymphony.com</a:t>
            </a:r>
          </a:p>
          <a:p>
            <a:pPr algn="ctr">
              <a:spcBef>
                <a:spcPct val="0"/>
              </a:spcBef>
              <a:buClrTx/>
              <a:buSzTx/>
              <a:buFontTx/>
              <a:buNone/>
            </a:pPr>
            <a:r>
              <a:rPr lang="en-US" altLang="en-US" sz="2800" b="1" dirty="0">
                <a:solidFill>
                  <a:srgbClr val="0070C0"/>
                </a:solidFill>
                <a:latin typeface="Book Antiqua" panose="02040602050305030304" pitchFamily="18" charset="0"/>
              </a:rPr>
              <a:t>StaffingSymphony.com/Arch</a:t>
            </a:r>
          </a:p>
          <a:p>
            <a:pPr algn="ctr">
              <a:spcBef>
                <a:spcPct val="0"/>
              </a:spcBef>
              <a:buClrTx/>
              <a:buSzTx/>
              <a:buFontTx/>
              <a:buNone/>
            </a:pPr>
            <a:endParaRPr lang="en-US" altLang="en-US" sz="2800" b="1" dirty="0">
              <a:solidFill>
                <a:srgbClr val="0070C0"/>
              </a:solidFill>
              <a:latin typeface="Book Antiqua" panose="02040602050305030304" pitchFamily="18" charset="0"/>
            </a:endParaRPr>
          </a:p>
          <a:p>
            <a:pPr algn="ctr">
              <a:spcBef>
                <a:spcPct val="0"/>
              </a:spcBef>
              <a:buClrTx/>
              <a:buSzTx/>
              <a:buFontTx/>
              <a:buNone/>
            </a:pPr>
            <a:r>
              <a:rPr lang="en-US" altLang="en-US" sz="2800" b="1" dirty="0">
                <a:solidFill>
                  <a:srgbClr val="0070C0"/>
                </a:solidFill>
                <a:latin typeface="Book Antiqua" panose="02040602050305030304" pitchFamily="18" charset="0"/>
              </a:rPr>
              <a:t>Join me on LinkedIn!</a:t>
            </a:r>
          </a:p>
          <a:p>
            <a:pPr eaLnBrk="1" hangingPunct="1">
              <a:spcBef>
                <a:spcPct val="50000"/>
              </a:spcBef>
              <a:buClrTx/>
              <a:buSzTx/>
              <a:buFontTx/>
              <a:buNone/>
            </a:pPr>
            <a:endParaRPr lang="en-US" altLang="en-US" sz="2800" b="1" dirty="0">
              <a:solidFill>
                <a:srgbClr val="0070C0"/>
              </a:solidFill>
            </a:endParaRP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9555" y="1757167"/>
            <a:ext cx="8886422" cy="2554545"/>
          </a:xfrm>
          <a:prstGeom prst="rect">
            <a:avLst/>
          </a:prstGeom>
          <a:noFill/>
        </p:spPr>
        <p:txBody>
          <a:bodyPr wrap="square" rtlCol="0">
            <a:spAutoFit/>
          </a:bodyPr>
          <a:lstStyle/>
          <a:p>
            <a:pPr algn="ctr"/>
            <a:r>
              <a:rPr lang="en-US" sz="8000" dirty="0">
                <a:latin typeface="Arial Black" panose="020B0A04020102020204" pitchFamily="34" charset="0"/>
              </a:rPr>
              <a:t>How Recruiters Find You</a:t>
            </a:r>
          </a:p>
        </p:txBody>
      </p:sp>
    </p:spTree>
    <p:extLst>
      <p:ext uri="{BB962C8B-B14F-4D97-AF65-F5344CB8AC3E}">
        <p14:creationId xmlns:p14="http://schemas.microsoft.com/office/powerpoint/2010/main" val="366690455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5DD86D2C-A6B0-9BF2-CF4F-5F9385DE3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325" y="873125"/>
            <a:ext cx="7245350" cy="5111750"/>
          </a:xfrm>
          <a:prstGeom prst="rect">
            <a:avLst/>
          </a:prstGeom>
        </p:spPr>
      </p:pic>
      <p:sp>
        <p:nvSpPr>
          <p:cNvPr id="5" name="Arrow: Right 4">
            <a:extLst>
              <a:ext uri="{FF2B5EF4-FFF2-40B4-BE49-F238E27FC236}">
                <a16:creationId xmlns:a16="http://schemas.microsoft.com/office/drawing/2014/main" id="{6739B8F2-68AA-5226-C4A3-ADB424A901AE}"/>
              </a:ext>
            </a:extLst>
          </p:cNvPr>
          <p:cNvSpPr/>
          <p:nvPr/>
        </p:nvSpPr>
        <p:spPr bwMode="auto">
          <a:xfrm>
            <a:off x="1285875" y="1428750"/>
            <a:ext cx="962025" cy="352425"/>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62881504"/>
      </p:ext>
    </p:extLst>
  </p:cSld>
  <p:clrMapOvr>
    <a:masterClrMapping/>
  </p:clrMapOvr>
  <p:transition spd="med">
    <p:newsflash/>
  </p:transition>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4162</TotalTime>
  <Words>924</Words>
  <Application>Microsoft Office PowerPoint</Application>
  <PresentationFormat>Widescreen</PresentationFormat>
  <Paragraphs>146</Paragraphs>
  <Slides>78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78</vt:i4>
      </vt:variant>
    </vt:vector>
  </HeadingPairs>
  <TitlesOfParts>
    <vt:vector size="87" baseType="lpstr">
      <vt:lpstr>Arial</vt:lpstr>
      <vt:lpstr>Arial Black</vt:lpstr>
      <vt:lpstr>Book Antiqua</vt:lpstr>
      <vt:lpstr>Calibri</vt:lpstr>
      <vt:lpstr>SourceSansPro</vt:lpstr>
      <vt:lpstr>Times New Roman</vt:lpstr>
      <vt:lpstr>Wingdings</vt:lpstr>
      <vt:lpstr>Azure</vt:lpstr>
      <vt:lpstr>1_Azure</vt:lpstr>
      <vt:lpstr>PowerPoint Presentation</vt:lpstr>
      <vt:lpstr>"Using LinkedIn Strategically  to Win the Gold"</vt:lpstr>
      <vt:lpstr>Who is this Abby person  and why is she just like 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LinkedIn Basic vs. LinkedIn Premium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Got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dc:creator>
  <cp:lastModifiedBy>Abby Kohut</cp:lastModifiedBy>
  <cp:revision>70</cp:revision>
  <dcterms:created xsi:type="dcterms:W3CDTF">2017-02-25T04:58:17Z</dcterms:created>
  <dcterms:modified xsi:type="dcterms:W3CDTF">2022-09-09T21:33:42Z</dcterms:modified>
</cp:coreProperties>
</file>