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7" r:id="rId3"/>
    <p:sldId id="263" r:id="rId4"/>
    <p:sldId id="265" r:id="rId5"/>
    <p:sldId id="26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88A0"/>
    <a:srgbClr val="F8D22F"/>
    <a:srgbClr val="344529"/>
    <a:srgbClr val="2B3922"/>
    <a:srgbClr val="2E3722"/>
    <a:srgbClr val="FCF7F1"/>
    <a:srgbClr val="B8D233"/>
    <a:srgbClr val="5CC6D6"/>
    <a:srgbClr val="F03F2B"/>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7" d="100"/>
          <a:sy n="117" d="100"/>
        </p:scale>
        <p:origin x="13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11/3/2021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11/3/2021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11/3/2021</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11/3/2021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11/3/2021</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Great_Resignation"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bls.gov/" TargetMode="External"/><Relationship Id="rId4" Type="http://schemas.openxmlformats.org/officeDocument/2006/relationships/hyperlink" Target="https://www.bls.gov/news.release/jolts.nr0.ht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1" y="0"/>
            <a:ext cx="12191979"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236477"/>
            <a:ext cx="4775075" cy="2026761"/>
          </a:xfrm>
        </p:spPr>
        <p:txBody>
          <a:bodyPr>
            <a:normAutofit fontScale="90000"/>
          </a:bodyPr>
          <a:lstStyle/>
          <a:p>
            <a:r>
              <a:rPr lang="en-US" sz="2000" b="1" dirty="0">
                <a:solidFill>
                  <a:schemeClr val="tx1"/>
                </a:solidFill>
                <a:latin typeface="Calisto MT" panose="02040603050505030304" pitchFamily="18" charset="0"/>
                <a:cs typeface="Arial" panose="020B0604020202020204" pitchFamily="34" charset="0"/>
              </a:rPr>
              <a:t>"First Workforce Ghosting, to Workforce Pandemic, and now Job Masking: Where are the job seekers hiding and how to bring them back into the workforce?“</a:t>
            </a:r>
            <a:br>
              <a:rPr lang="en-US" sz="1400" b="1" dirty="0">
                <a:solidFill>
                  <a:schemeClr val="tx1"/>
                </a:solidFill>
                <a:latin typeface="Calisto MT" panose="02040603050505030304" pitchFamily="18" charset="0"/>
                <a:cs typeface="Arial" panose="020B0604020202020204" pitchFamily="34" charset="0"/>
              </a:rPr>
            </a:br>
            <a:br>
              <a:rPr lang="en-US" sz="1000" b="1" dirty="0">
                <a:latin typeface="Calisto MT" panose="02040603050505030304" pitchFamily="18" charset="0"/>
                <a:cs typeface="Arial" panose="020B0604020202020204" pitchFamily="34" charset="0"/>
              </a:rPr>
            </a:br>
            <a:br>
              <a:rPr lang="en-US" sz="1600" b="1" dirty="0">
                <a:latin typeface="Calisto MT" panose="02040603050505030304" pitchFamily="18" charset="0"/>
                <a:cs typeface="Arial" panose="020B0604020202020204" pitchFamily="34" charset="0"/>
              </a:rPr>
            </a:br>
            <a:endParaRPr lang="en-US" sz="1600" dirty="0">
              <a:solidFill>
                <a:srgbClr val="FFFF00"/>
              </a:solidFill>
              <a:latin typeface="Calisto MT" panose="02040603050505030304" pitchFamily="18"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96000" y="4044999"/>
            <a:ext cx="4775075" cy="942317"/>
          </a:xfrm>
        </p:spPr>
        <p:txBody>
          <a:bodyPr>
            <a:normAutofit/>
          </a:bodyPr>
          <a:lstStyle/>
          <a:p>
            <a:pPr>
              <a:spcAft>
                <a:spcPts val="600"/>
              </a:spcAft>
            </a:pPr>
            <a:r>
              <a:rPr lang="en-US" b="1" dirty="0">
                <a:latin typeface="Calisto MT" panose="02040603050505030304" pitchFamily="18" charset="0"/>
                <a:cs typeface="Arial" panose="020B0604020202020204" pitchFamily="34" charset="0"/>
              </a:rPr>
              <a:t> </a:t>
            </a:r>
            <a:r>
              <a:rPr lang="en-US" dirty="0">
                <a:solidFill>
                  <a:srgbClr val="FFFF00"/>
                </a:solidFill>
                <a:latin typeface="Calisto MT" panose="02040603050505030304" pitchFamily="18" charset="0"/>
                <a:cs typeface="Arial" panose="020B0604020202020204" pitchFamily="34" charset="0"/>
              </a:rPr>
              <a:t>Presentation and roundtable discussion</a:t>
            </a:r>
            <a:br>
              <a:rPr lang="en-US" dirty="0">
                <a:solidFill>
                  <a:srgbClr val="FFFF00"/>
                </a:solidFill>
                <a:latin typeface="Calisto MT" panose="02040603050505030304" pitchFamily="18" charset="0"/>
                <a:cs typeface="Arial" panose="020B0604020202020204" pitchFamily="34" charset="0"/>
              </a:rPr>
            </a:br>
            <a:r>
              <a:rPr lang="en-US" dirty="0">
                <a:solidFill>
                  <a:srgbClr val="FFFF00"/>
                </a:solidFill>
                <a:latin typeface="Calisto MT" panose="02040603050505030304" pitchFamily="18" charset="0"/>
                <a:cs typeface="Arial" panose="020B0604020202020204" pitchFamily="34" charset="0"/>
              </a:rPr>
              <a:t> with workforce and employer experts</a:t>
            </a:r>
            <a:endParaRPr lang="en-US" dirty="0">
              <a:solidFill>
                <a:schemeClr val="tx1"/>
              </a:solidFill>
            </a:endParaRPr>
          </a:p>
          <a:p>
            <a:pPr>
              <a:spcAft>
                <a:spcPts val="600"/>
              </a:spcAft>
            </a:pPr>
            <a:endParaRPr lang="en-US" dirty="0">
              <a:solidFill>
                <a:schemeClr val="tx1"/>
              </a:solidFill>
            </a:endParaRPr>
          </a:p>
          <a:p>
            <a:pPr>
              <a:spcAft>
                <a:spcPts val="600"/>
              </a:spcAft>
            </a:pPr>
            <a:endParaRPr lang="en-US" dirty="0">
              <a:solidFill>
                <a:schemeClr val="tx1"/>
              </a:solidFill>
            </a:endParaRPr>
          </a:p>
        </p:txBody>
      </p:sp>
      <p:pic>
        <p:nvPicPr>
          <p:cNvPr id="4" name="Picture 3">
            <a:extLst>
              <a:ext uri="{FF2B5EF4-FFF2-40B4-BE49-F238E27FC236}">
                <a16:creationId xmlns:a16="http://schemas.microsoft.com/office/drawing/2014/main" id="{88BC68D3-1D99-4672-BEBC-311D658AD27A}"/>
              </a:ext>
            </a:extLst>
          </p:cNvPr>
          <p:cNvPicPr>
            <a:picLocks noChangeAspect="1"/>
          </p:cNvPicPr>
          <p:nvPr/>
        </p:nvPicPr>
        <p:blipFill>
          <a:blip r:embed="rId3"/>
          <a:stretch>
            <a:fillRect/>
          </a:stretch>
        </p:blipFill>
        <p:spPr>
          <a:xfrm>
            <a:off x="9589668" y="5877799"/>
            <a:ext cx="2438400" cy="857250"/>
          </a:xfrm>
          <a:prstGeom prst="rect">
            <a:avLst/>
          </a:prstGeom>
        </p:spPr>
      </p:pic>
      <p:sp>
        <p:nvSpPr>
          <p:cNvPr id="5" name="Rectangle 4">
            <a:extLst>
              <a:ext uri="{FF2B5EF4-FFF2-40B4-BE49-F238E27FC236}">
                <a16:creationId xmlns:a16="http://schemas.microsoft.com/office/drawing/2014/main" id="{8552A4DF-860B-442A-9ECC-C9F00F585F10}"/>
              </a:ext>
            </a:extLst>
          </p:cNvPr>
          <p:cNvSpPr/>
          <p:nvPr/>
        </p:nvSpPr>
        <p:spPr>
          <a:xfrm>
            <a:off x="3185377" y="6466248"/>
            <a:ext cx="1927886" cy="307777"/>
          </a:xfrm>
          <a:prstGeom prst="rect">
            <a:avLst/>
          </a:prstGeom>
          <a:noFill/>
        </p:spPr>
        <p:txBody>
          <a:bodyPr wrap="square" lIns="91440" tIns="45720" rIns="91440" bIns="45720">
            <a:spAutoFit/>
          </a:bodyPr>
          <a:lstStyle/>
          <a:p>
            <a:pPr algn="ctr"/>
            <a:r>
              <a:rPr lang="en-US" sz="1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November 3, 2021</a:t>
            </a:r>
          </a:p>
        </p:txBody>
      </p:sp>
      <p:sp>
        <p:nvSpPr>
          <p:cNvPr id="7" name="Rectangle 6">
            <a:extLst>
              <a:ext uri="{FF2B5EF4-FFF2-40B4-BE49-F238E27FC236}">
                <a16:creationId xmlns:a16="http://schemas.microsoft.com/office/drawing/2014/main" id="{3E807C6F-673F-4CE6-A184-108C479C3275}"/>
              </a:ext>
            </a:extLst>
          </p:cNvPr>
          <p:cNvSpPr/>
          <p:nvPr/>
        </p:nvSpPr>
        <p:spPr>
          <a:xfrm>
            <a:off x="362309" y="424870"/>
            <a:ext cx="10038050" cy="646331"/>
          </a:xfrm>
          <a:prstGeom prst="rect">
            <a:avLst/>
          </a:prstGeom>
          <a:solidFill>
            <a:srgbClr val="7030A0"/>
          </a:solidFill>
        </p:spPr>
        <p:txBody>
          <a:bodyPr wrap="square" lIns="91440" tIns="45720" rIns="91440" bIns="45720">
            <a:spAutoFit/>
          </a:bodyPr>
          <a:lstStyle/>
          <a:p>
            <a:r>
              <a:rPr lang="en-US" b="1" dirty="0"/>
              <a:t>California Placement Association:   </a:t>
            </a:r>
          </a:p>
          <a:p>
            <a:r>
              <a:rPr lang="en-US" b="1" dirty="0"/>
              <a:t>                                                                   Connecting Tomorrow’s Leaders Monthly Webinars</a:t>
            </a:r>
          </a:p>
        </p:txBody>
      </p:sp>
      <p:sp>
        <p:nvSpPr>
          <p:cNvPr id="8" name="Rectangle 7">
            <a:extLst>
              <a:ext uri="{FF2B5EF4-FFF2-40B4-BE49-F238E27FC236}">
                <a16:creationId xmlns:a16="http://schemas.microsoft.com/office/drawing/2014/main" id="{16EFC080-2324-46D3-B18D-548D63922DA7}"/>
              </a:ext>
            </a:extLst>
          </p:cNvPr>
          <p:cNvSpPr/>
          <p:nvPr/>
        </p:nvSpPr>
        <p:spPr>
          <a:xfrm>
            <a:off x="362309" y="5463633"/>
            <a:ext cx="7574023" cy="923330"/>
          </a:xfrm>
          <a:prstGeom prst="rect">
            <a:avLst/>
          </a:prstGeom>
          <a:solidFill>
            <a:schemeClr val="accent2">
              <a:lumMod val="60000"/>
              <a:lumOff val="40000"/>
            </a:schemeClr>
          </a:solidFill>
        </p:spPr>
        <p:txBody>
          <a:bodyPr wrap="square">
            <a:spAutoFit/>
          </a:bodyPr>
          <a:lstStyle/>
          <a:p>
            <a:pPr algn="ctr"/>
            <a:r>
              <a:rPr lang="en-US" b="1" dirty="0">
                <a:solidFill>
                  <a:srgbClr val="333C4E"/>
                </a:solidFill>
                <a:latin typeface="Open Sans" panose="020B0606030504020204" pitchFamily="34" charset="0"/>
              </a:rPr>
              <a:t>Jackie Kennedy Harris, JKH Career Coaching &amp; Consulting</a:t>
            </a:r>
          </a:p>
          <a:p>
            <a:pPr algn="ctr"/>
            <a:r>
              <a:rPr lang="en-US" b="1" dirty="0">
                <a:solidFill>
                  <a:srgbClr val="333C4E"/>
                </a:solidFill>
                <a:latin typeface="Open Sans" panose="020B0606030504020204" pitchFamily="34" charset="0"/>
              </a:rPr>
              <a:t>&amp;</a:t>
            </a:r>
          </a:p>
          <a:p>
            <a:pPr algn="ctr"/>
            <a:r>
              <a:rPr lang="en-US" b="1" i="0" dirty="0">
                <a:solidFill>
                  <a:srgbClr val="333C4E"/>
                </a:solidFill>
                <a:effectLst/>
                <a:latin typeface="Open Sans" panose="020B0606030504020204" pitchFamily="34" charset="0"/>
              </a:rPr>
              <a:t>Rosalinda Rivas, </a:t>
            </a:r>
            <a:r>
              <a:rPr lang="en-US" b="1" dirty="0">
                <a:solidFill>
                  <a:srgbClr val="333C4E"/>
                </a:solidFill>
                <a:latin typeface="Open Sans" panose="020B0606030504020204" pitchFamily="34" charset="0"/>
              </a:rPr>
              <a:t>President, California Placement Association</a:t>
            </a: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62197" y="-35051"/>
            <a:ext cx="12191979"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428187"/>
            <a:ext cx="4775075" cy="2026761"/>
          </a:xfrm>
        </p:spPr>
        <p:txBody>
          <a:bodyPr>
            <a:noAutofit/>
          </a:bodyPr>
          <a:lstStyle/>
          <a:p>
            <a:br>
              <a:rPr lang="en-US" sz="1500" b="1" dirty="0">
                <a:latin typeface="Calisto MT" panose="02040603050505030304" pitchFamily="18" charset="0"/>
                <a:cs typeface="Arial" panose="020B0604020202020204" pitchFamily="34" charset="0"/>
              </a:rPr>
            </a:br>
            <a:br>
              <a:rPr lang="en-US" sz="1500" b="1" dirty="0">
                <a:latin typeface="Calisto MT" panose="02040603050505030304" pitchFamily="18" charset="0"/>
                <a:cs typeface="Arial" panose="020B0604020202020204" pitchFamily="34" charset="0"/>
              </a:rPr>
            </a:br>
            <a:endParaRPr lang="en-US" sz="1500" dirty="0">
              <a:solidFill>
                <a:srgbClr val="FFFF00"/>
              </a:solidFill>
              <a:latin typeface="Calisto MT" panose="02040603050505030304" pitchFamily="18"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4551700"/>
            <a:ext cx="4775075" cy="473646"/>
          </a:xfrm>
        </p:spPr>
        <p:txBody>
          <a:bodyPr>
            <a:normAutofit/>
          </a:bodyPr>
          <a:lstStyle/>
          <a:p>
            <a:pPr>
              <a:spcAft>
                <a:spcPts val="600"/>
              </a:spcAft>
            </a:pPr>
            <a:r>
              <a:rPr lang="en-US" sz="600" b="1" dirty="0">
                <a:latin typeface="Calisto MT" panose="02040603050505030304" pitchFamily="18" charset="0"/>
                <a:cs typeface="Arial" panose="020B0604020202020204" pitchFamily="34" charset="0"/>
              </a:rPr>
              <a:t> https://www.esrcheck.com/wordpress/ https://www.businessinsider.com/workers-say-employers-managers-guilty-of-ghosting-job-applicants-employees-2021-9</a:t>
            </a:r>
            <a:endParaRPr lang="en-US" sz="600" dirty="0">
              <a:solidFill>
                <a:schemeClr val="tx1"/>
              </a:solidFill>
            </a:endParaRPr>
          </a:p>
        </p:txBody>
      </p:sp>
      <p:pic>
        <p:nvPicPr>
          <p:cNvPr id="4" name="Picture 3">
            <a:extLst>
              <a:ext uri="{FF2B5EF4-FFF2-40B4-BE49-F238E27FC236}">
                <a16:creationId xmlns:a16="http://schemas.microsoft.com/office/drawing/2014/main" id="{88BC68D3-1D99-4672-BEBC-311D658AD27A}"/>
              </a:ext>
            </a:extLst>
          </p:cNvPr>
          <p:cNvPicPr>
            <a:picLocks noChangeAspect="1"/>
          </p:cNvPicPr>
          <p:nvPr/>
        </p:nvPicPr>
        <p:blipFill>
          <a:blip r:embed="rId3"/>
          <a:stretch>
            <a:fillRect/>
          </a:stretch>
        </p:blipFill>
        <p:spPr>
          <a:xfrm>
            <a:off x="9589668" y="5877799"/>
            <a:ext cx="2438400" cy="857250"/>
          </a:xfrm>
          <a:prstGeom prst="rect">
            <a:avLst/>
          </a:prstGeom>
        </p:spPr>
      </p:pic>
      <p:sp>
        <p:nvSpPr>
          <p:cNvPr id="5" name="Rectangle 4">
            <a:extLst>
              <a:ext uri="{FF2B5EF4-FFF2-40B4-BE49-F238E27FC236}">
                <a16:creationId xmlns:a16="http://schemas.microsoft.com/office/drawing/2014/main" id="{8552A4DF-860B-442A-9ECC-C9F00F585F10}"/>
              </a:ext>
            </a:extLst>
          </p:cNvPr>
          <p:cNvSpPr/>
          <p:nvPr/>
        </p:nvSpPr>
        <p:spPr>
          <a:xfrm>
            <a:off x="6078072" y="6468633"/>
            <a:ext cx="1927886" cy="307777"/>
          </a:xfrm>
          <a:prstGeom prst="rect">
            <a:avLst/>
          </a:prstGeom>
          <a:noFill/>
        </p:spPr>
        <p:txBody>
          <a:bodyPr wrap="square" lIns="91440" tIns="45720" rIns="91440" bIns="45720">
            <a:spAutoFit/>
          </a:bodyPr>
          <a:lstStyle/>
          <a:p>
            <a:pPr algn="ctr"/>
            <a:r>
              <a:rPr lang="en-US" sz="1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November 3, 2021</a:t>
            </a:r>
          </a:p>
        </p:txBody>
      </p:sp>
      <p:sp>
        <p:nvSpPr>
          <p:cNvPr id="7" name="Rectangle 6">
            <a:extLst>
              <a:ext uri="{FF2B5EF4-FFF2-40B4-BE49-F238E27FC236}">
                <a16:creationId xmlns:a16="http://schemas.microsoft.com/office/drawing/2014/main" id="{3E807C6F-673F-4CE6-A184-108C479C3275}"/>
              </a:ext>
            </a:extLst>
          </p:cNvPr>
          <p:cNvSpPr/>
          <p:nvPr/>
        </p:nvSpPr>
        <p:spPr>
          <a:xfrm>
            <a:off x="265205" y="396862"/>
            <a:ext cx="1231822" cy="2031325"/>
          </a:xfrm>
          <a:prstGeom prst="rect">
            <a:avLst/>
          </a:prstGeom>
          <a:solidFill>
            <a:srgbClr val="7030A0"/>
          </a:solidFill>
        </p:spPr>
        <p:txBody>
          <a:bodyPr wrap="square" lIns="91440" tIns="45720" rIns="91440" bIns="45720">
            <a:spAutoFit/>
          </a:bodyPr>
          <a:lstStyle/>
          <a:p>
            <a:pPr algn="ctr"/>
            <a:r>
              <a:rPr lang="en-US" sz="1400" b="1" dirty="0"/>
              <a:t>California Placement Association:   </a:t>
            </a:r>
          </a:p>
          <a:p>
            <a:pPr algn="ctr"/>
            <a:r>
              <a:rPr lang="en-US" sz="1400" b="1" dirty="0"/>
              <a:t>                                                                   Connecting Tomorrow’s Leaders Monthly Webinars</a:t>
            </a:r>
          </a:p>
        </p:txBody>
      </p:sp>
      <p:sp>
        <p:nvSpPr>
          <p:cNvPr id="8" name="Rectangle 7">
            <a:extLst>
              <a:ext uri="{FF2B5EF4-FFF2-40B4-BE49-F238E27FC236}">
                <a16:creationId xmlns:a16="http://schemas.microsoft.com/office/drawing/2014/main" id="{16EFC080-2324-46D3-B18D-548D63922DA7}"/>
              </a:ext>
            </a:extLst>
          </p:cNvPr>
          <p:cNvSpPr/>
          <p:nvPr/>
        </p:nvSpPr>
        <p:spPr>
          <a:xfrm>
            <a:off x="362309" y="5463633"/>
            <a:ext cx="3347049" cy="1169551"/>
          </a:xfrm>
          <a:prstGeom prst="rect">
            <a:avLst/>
          </a:prstGeom>
          <a:solidFill>
            <a:schemeClr val="accent2">
              <a:lumMod val="60000"/>
              <a:lumOff val="40000"/>
            </a:schemeClr>
          </a:solidFill>
        </p:spPr>
        <p:txBody>
          <a:bodyPr wrap="square">
            <a:spAutoFit/>
          </a:bodyPr>
          <a:lstStyle/>
          <a:p>
            <a:pPr algn="ctr"/>
            <a:r>
              <a:rPr lang="en-US" sz="1400" b="1" dirty="0">
                <a:solidFill>
                  <a:srgbClr val="333C4E"/>
                </a:solidFill>
                <a:latin typeface="Open Sans" panose="020B0606030504020204" pitchFamily="34" charset="0"/>
              </a:rPr>
              <a:t>Jackie Kennedy Harris, JKH Career Coaching &amp; Consulting</a:t>
            </a:r>
          </a:p>
          <a:p>
            <a:pPr algn="ctr"/>
            <a:r>
              <a:rPr lang="en-US" sz="1400" b="1" dirty="0">
                <a:solidFill>
                  <a:srgbClr val="333C4E"/>
                </a:solidFill>
                <a:latin typeface="Open Sans" panose="020B0606030504020204" pitchFamily="34" charset="0"/>
              </a:rPr>
              <a:t>&amp;</a:t>
            </a:r>
          </a:p>
          <a:p>
            <a:pPr algn="ctr"/>
            <a:r>
              <a:rPr lang="en-US" sz="1400" b="1" i="0" dirty="0">
                <a:solidFill>
                  <a:srgbClr val="333C4E"/>
                </a:solidFill>
                <a:effectLst/>
                <a:latin typeface="Open Sans" panose="020B0606030504020204" pitchFamily="34" charset="0"/>
              </a:rPr>
              <a:t>Rosalinda Rivas, </a:t>
            </a:r>
            <a:r>
              <a:rPr lang="en-US" sz="1400" b="1" dirty="0">
                <a:solidFill>
                  <a:srgbClr val="333C4E"/>
                </a:solidFill>
                <a:latin typeface="Open Sans" panose="020B0606030504020204" pitchFamily="34" charset="0"/>
              </a:rPr>
              <a:t>President, California Placement Association</a:t>
            </a:r>
          </a:p>
        </p:txBody>
      </p:sp>
      <p:sp>
        <p:nvSpPr>
          <p:cNvPr id="9" name="Rectangle 8">
            <a:extLst>
              <a:ext uri="{FF2B5EF4-FFF2-40B4-BE49-F238E27FC236}">
                <a16:creationId xmlns:a16="http://schemas.microsoft.com/office/drawing/2014/main" id="{24B4E5D2-703C-483A-85C0-2E33081CA157}"/>
              </a:ext>
            </a:extLst>
          </p:cNvPr>
          <p:cNvSpPr/>
          <p:nvPr/>
        </p:nvSpPr>
        <p:spPr>
          <a:xfrm>
            <a:off x="3307607" y="353056"/>
            <a:ext cx="6809878" cy="923330"/>
          </a:xfrm>
          <a:prstGeom prst="rect">
            <a:avLst/>
          </a:prstGeom>
          <a:solidFill>
            <a:srgbClr val="FFFF00"/>
          </a:solidFill>
        </p:spPr>
        <p:txBody>
          <a:bodyPr wrap="none" lIns="91440" tIns="45720" rIns="91440" bIns="45720">
            <a:spAutoFit/>
          </a:bodyPr>
          <a:lstStyle/>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Workforce Ghosting</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11" name="Picture 10">
            <a:extLst>
              <a:ext uri="{FF2B5EF4-FFF2-40B4-BE49-F238E27FC236}">
                <a16:creationId xmlns:a16="http://schemas.microsoft.com/office/drawing/2014/main" id="{C530AD30-ABBD-4219-8672-8B1B8E049A4D}"/>
              </a:ext>
            </a:extLst>
          </p:cNvPr>
          <p:cNvPicPr>
            <a:picLocks noChangeAspect="1"/>
          </p:cNvPicPr>
          <p:nvPr/>
        </p:nvPicPr>
        <p:blipFill>
          <a:blip r:embed="rId4"/>
          <a:stretch>
            <a:fillRect/>
          </a:stretch>
        </p:blipFill>
        <p:spPr>
          <a:xfrm>
            <a:off x="6033793" y="2285737"/>
            <a:ext cx="4902918" cy="1989058"/>
          </a:xfrm>
          <a:prstGeom prst="rect">
            <a:avLst/>
          </a:prstGeom>
        </p:spPr>
      </p:pic>
    </p:spTree>
    <p:extLst>
      <p:ext uri="{BB962C8B-B14F-4D97-AF65-F5344CB8AC3E}">
        <p14:creationId xmlns:p14="http://schemas.microsoft.com/office/powerpoint/2010/main" val="242465901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1" y="-122941"/>
            <a:ext cx="12191979"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428187"/>
            <a:ext cx="4775075" cy="2026761"/>
          </a:xfrm>
        </p:spPr>
        <p:txBody>
          <a:bodyPr>
            <a:noAutofit/>
          </a:bodyPr>
          <a:lstStyle/>
          <a:p>
            <a:r>
              <a:rPr lang="en-US" sz="1500" dirty="0"/>
              <a:t>A record-high 4.3 million workers in the United States quit their jobs </a:t>
            </a:r>
            <a:br>
              <a:rPr lang="en-US" sz="1500" dirty="0"/>
            </a:br>
            <a:br>
              <a:rPr lang="en-US" sz="1500" dirty="0"/>
            </a:br>
            <a:r>
              <a:rPr lang="en-US" sz="1500" dirty="0"/>
              <a:t>the </a:t>
            </a:r>
            <a:r>
              <a:rPr lang="en-US" sz="1500" dirty="0">
                <a:hlinkClick r:id="rId3"/>
              </a:rPr>
              <a:t>“Great Resignation”</a:t>
            </a:r>
            <a:r>
              <a:rPr lang="en-US" sz="1500" dirty="0"/>
              <a:t> in August 2021, according to the </a:t>
            </a:r>
            <a:r>
              <a:rPr lang="en-US" sz="1500" dirty="0">
                <a:hlinkClick r:id="rId4"/>
              </a:rPr>
              <a:t>Job Openings and Labor Turnover Survey (JOLTS)</a:t>
            </a:r>
            <a:r>
              <a:rPr lang="en-US" sz="1500" dirty="0"/>
              <a:t> </a:t>
            </a:r>
            <a:br>
              <a:rPr lang="en-US" sz="1500" dirty="0"/>
            </a:br>
            <a:br>
              <a:rPr lang="en-US" sz="1500" dirty="0"/>
            </a:br>
            <a:r>
              <a:rPr lang="en-US" sz="1500" dirty="0"/>
              <a:t>report released by the </a:t>
            </a:r>
            <a:r>
              <a:rPr lang="en-US" sz="1500" dirty="0">
                <a:hlinkClick r:id="rId5"/>
              </a:rPr>
              <a:t>U.S. Bureau of Labor Statistics</a:t>
            </a:r>
            <a:r>
              <a:rPr lang="en-US" sz="1500" dirty="0"/>
              <a:t>, which represents the highest monthly total since the data series began in December 2000.</a:t>
            </a:r>
            <a:br>
              <a:rPr lang="en-US" sz="1500" b="1" dirty="0">
                <a:solidFill>
                  <a:schemeClr val="tx1"/>
                </a:solidFill>
                <a:latin typeface="Calisto MT" panose="02040603050505030304" pitchFamily="18" charset="0"/>
                <a:cs typeface="Arial" panose="020B0604020202020204" pitchFamily="34" charset="0"/>
              </a:rPr>
            </a:br>
            <a:br>
              <a:rPr lang="en-US" sz="1500" b="1" dirty="0">
                <a:latin typeface="Calisto MT" panose="02040603050505030304" pitchFamily="18" charset="0"/>
                <a:cs typeface="Arial" panose="020B0604020202020204" pitchFamily="34" charset="0"/>
              </a:rPr>
            </a:br>
            <a:br>
              <a:rPr lang="en-US" sz="1500" b="1" dirty="0">
                <a:latin typeface="Calisto MT" panose="02040603050505030304" pitchFamily="18" charset="0"/>
                <a:cs typeface="Arial" panose="020B0604020202020204" pitchFamily="34" charset="0"/>
              </a:rPr>
            </a:br>
            <a:endParaRPr lang="en-US" sz="1500" dirty="0">
              <a:solidFill>
                <a:srgbClr val="FFFF00"/>
              </a:solidFill>
              <a:latin typeface="Calisto MT" panose="02040603050505030304" pitchFamily="18"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5777333" y="4454948"/>
            <a:ext cx="5287994" cy="942317"/>
          </a:xfrm>
        </p:spPr>
        <p:txBody>
          <a:bodyPr>
            <a:normAutofit/>
          </a:bodyPr>
          <a:lstStyle/>
          <a:p>
            <a:pPr>
              <a:spcAft>
                <a:spcPts val="600"/>
              </a:spcAft>
            </a:pPr>
            <a:r>
              <a:rPr lang="en-US" sz="700" b="1" dirty="0">
                <a:latin typeface="Calisto MT" panose="02040603050505030304" pitchFamily="18" charset="0"/>
                <a:cs typeface="Arial" panose="020B0604020202020204" pitchFamily="34" charset="0"/>
              </a:rPr>
              <a:t> https://www.esrcheck.com/wordpress/2021/10/13/4-3-million-workers-quit-jobs-august-2021/</a:t>
            </a:r>
            <a:endParaRPr lang="en-US" sz="700" dirty="0">
              <a:solidFill>
                <a:schemeClr val="tx1"/>
              </a:solidFill>
            </a:endParaRPr>
          </a:p>
          <a:p>
            <a:pPr>
              <a:spcAft>
                <a:spcPts val="600"/>
              </a:spcAft>
            </a:pPr>
            <a:endParaRPr lang="en-US" sz="800" dirty="0">
              <a:solidFill>
                <a:schemeClr val="tx1"/>
              </a:solidFill>
            </a:endParaRPr>
          </a:p>
        </p:txBody>
      </p:sp>
      <p:pic>
        <p:nvPicPr>
          <p:cNvPr id="4" name="Picture 3">
            <a:extLst>
              <a:ext uri="{FF2B5EF4-FFF2-40B4-BE49-F238E27FC236}">
                <a16:creationId xmlns:a16="http://schemas.microsoft.com/office/drawing/2014/main" id="{88BC68D3-1D99-4672-BEBC-311D658AD27A}"/>
              </a:ext>
            </a:extLst>
          </p:cNvPr>
          <p:cNvPicPr>
            <a:picLocks noChangeAspect="1"/>
          </p:cNvPicPr>
          <p:nvPr/>
        </p:nvPicPr>
        <p:blipFill>
          <a:blip r:embed="rId6"/>
          <a:stretch>
            <a:fillRect/>
          </a:stretch>
        </p:blipFill>
        <p:spPr>
          <a:xfrm>
            <a:off x="9589668" y="5663148"/>
            <a:ext cx="2438400" cy="857250"/>
          </a:xfrm>
          <a:prstGeom prst="rect">
            <a:avLst/>
          </a:prstGeom>
        </p:spPr>
      </p:pic>
      <p:sp>
        <p:nvSpPr>
          <p:cNvPr id="5" name="Rectangle 4">
            <a:extLst>
              <a:ext uri="{FF2B5EF4-FFF2-40B4-BE49-F238E27FC236}">
                <a16:creationId xmlns:a16="http://schemas.microsoft.com/office/drawing/2014/main" id="{8552A4DF-860B-442A-9ECC-C9F00F585F10}"/>
              </a:ext>
            </a:extLst>
          </p:cNvPr>
          <p:cNvSpPr/>
          <p:nvPr/>
        </p:nvSpPr>
        <p:spPr>
          <a:xfrm>
            <a:off x="6078072" y="6468633"/>
            <a:ext cx="1927886" cy="307777"/>
          </a:xfrm>
          <a:prstGeom prst="rect">
            <a:avLst/>
          </a:prstGeom>
          <a:noFill/>
        </p:spPr>
        <p:txBody>
          <a:bodyPr wrap="square" lIns="91440" tIns="45720" rIns="91440" bIns="45720">
            <a:spAutoFit/>
          </a:bodyPr>
          <a:lstStyle/>
          <a:p>
            <a:pPr algn="ctr"/>
            <a:r>
              <a:rPr lang="en-US" sz="1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November 3, 2021</a:t>
            </a:r>
          </a:p>
        </p:txBody>
      </p:sp>
      <p:sp>
        <p:nvSpPr>
          <p:cNvPr id="7" name="Rectangle 6">
            <a:extLst>
              <a:ext uri="{FF2B5EF4-FFF2-40B4-BE49-F238E27FC236}">
                <a16:creationId xmlns:a16="http://schemas.microsoft.com/office/drawing/2014/main" id="{3E807C6F-673F-4CE6-A184-108C479C3275}"/>
              </a:ext>
            </a:extLst>
          </p:cNvPr>
          <p:cNvSpPr/>
          <p:nvPr/>
        </p:nvSpPr>
        <p:spPr>
          <a:xfrm>
            <a:off x="362310" y="424870"/>
            <a:ext cx="1150902" cy="1743795"/>
          </a:xfrm>
          <a:prstGeom prst="rect">
            <a:avLst/>
          </a:prstGeom>
          <a:solidFill>
            <a:srgbClr val="7030A0"/>
          </a:solidFill>
        </p:spPr>
        <p:txBody>
          <a:bodyPr wrap="square" lIns="91440" tIns="45720" rIns="91440" bIns="45720">
            <a:spAutoFit/>
          </a:bodyPr>
          <a:lstStyle/>
          <a:p>
            <a:pPr algn="ctr"/>
            <a:r>
              <a:rPr lang="en-US" sz="1200" b="1" dirty="0"/>
              <a:t>California Placement Association:   </a:t>
            </a:r>
          </a:p>
          <a:p>
            <a:pPr algn="ctr"/>
            <a:r>
              <a:rPr lang="en-US" sz="1200" b="1" dirty="0"/>
              <a:t>                                                                  Connecting Tomorrow’s Leaders Monthly Webinars</a:t>
            </a:r>
          </a:p>
        </p:txBody>
      </p:sp>
      <p:sp>
        <p:nvSpPr>
          <p:cNvPr id="8" name="Rectangle 7">
            <a:extLst>
              <a:ext uri="{FF2B5EF4-FFF2-40B4-BE49-F238E27FC236}">
                <a16:creationId xmlns:a16="http://schemas.microsoft.com/office/drawing/2014/main" id="{16EFC080-2324-46D3-B18D-548D63922DA7}"/>
              </a:ext>
            </a:extLst>
          </p:cNvPr>
          <p:cNvSpPr/>
          <p:nvPr/>
        </p:nvSpPr>
        <p:spPr>
          <a:xfrm>
            <a:off x="362309" y="5463633"/>
            <a:ext cx="3347049" cy="1169551"/>
          </a:xfrm>
          <a:prstGeom prst="rect">
            <a:avLst/>
          </a:prstGeom>
          <a:solidFill>
            <a:schemeClr val="accent2">
              <a:lumMod val="60000"/>
              <a:lumOff val="40000"/>
            </a:schemeClr>
          </a:solidFill>
        </p:spPr>
        <p:txBody>
          <a:bodyPr wrap="square">
            <a:spAutoFit/>
          </a:bodyPr>
          <a:lstStyle/>
          <a:p>
            <a:pPr algn="ctr"/>
            <a:r>
              <a:rPr lang="en-US" sz="1400" b="1" dirty="0">
                <a:solidFill>
                  <a:srgbClr val="333C4E"/>
                </a:solidFill>
                <a:latin typeface="Open Sans" panose="020B0606030504020204" pitchFamily="34" charset="0"/>
              </a:rPr>
              <a:t>Jackie Kennedy Harris, JKH Career Coaching &amp; Consulting</a:t>
            </a:r>
          </a:p>
          <a:p>
            <a:pPr algn="ctr"/>
            <a:r>
              <a:rPr lang="en-US" sz="1400" b="1" dirty="0">
                <a:solidFill>
                  <a:srgbClr val="333C4E"/>
                </a:solidFill>
                <a:latin typeface="Open Sans" panose="020B0606030504020204" pitchFamily="34" charset="0"/>
              </a:rPr>
              <a:t>&amp;</a:t>
            </a:r>
          </a:p>
          <a:p>
            <a:pPr algn="ctr"/>
            <a:r>
              <a:rPr lang="en-US" sz="1400" b="1" i="0" dirty="0">
                <a:solidFill>
                  <a:srgbClr val="333C4E"/>
                </a:solidFill>
                <a:effectLst/>
                <a:latin typeface="Open Sans" panose="020B0606030504020204" pitchFamily="34" charset="0"/>
              </a:rPr>
              <a:t>Rosalinda Rivas, </a:t>
            </a:r>
            <a:r>
              <a:rPr lang="en-US" sz="1400" b="1" dirty="0">
                <a:solidFill>
                  <a:srgbClr val="333C4E"/>
                </a:solidFill>
                <a:latin typeface="Open Sans" panose="020B0606030504020204" pitchFamily="34" charset="0"/>
              </a:rPr>
              <a:t>President, California Placement Association</a:t>
            </a:r>
          </a:p>
        </p:txBody>
      </p:sp>
      <p:sp>
        <p:nvSpPr>
          <p:cNvPr id="9" name="Rectangle 8">
            <a:extLst>
              <a:ext uri="{FF2B5EF4-FFF2-40B4-BE49-F238E27FC236}">
                <a16:creationId xmlns:a16="http://schemas.microsoft.com/office/drawing/2014/main" id="{24B4E5D2-703C-483A-85C0-2E33081CA157}"/>
              </a:ext>
            </a:extLst>
          </p:cNvPr>
          <p:cNvSpPr/>
          <p:nvPr/>
        </p:nvSpPr>
        <p:spPr>
          <a:xfrm>
            <a:off x="2954942" y="353056"/>
            <a:ext cx="7515199" cy="923330"/>
          </a:xfrm>
          <a:prstGeom prst="rect">
            <a:avLst/>
          </a:prstGeom>
          <a:solidFill>
            <a:srgbClr val="FFFF00"/>
          </a:solid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The Great Resignation</a:t>
            </a:r>
          </a:p>
        </p:txBody>
      </p:sp>
    </p:spTree>
    <p:extLst>
      <p:ext uri="{BB962C8B-B14F-4D97-AF65-F5344CB8AC3E}">
        <p14:creationId xmlns:p14="http://schemas.microsoft.com/office/powerpoint/2010/main" val="421143659"/>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21" y="12572"/>
            <a:ext cx="12191979"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428187"/>
            <a:ext cx="4775075" cy="2026761"/>
          </a:xfrm>
        </p:spPr>
        <p:txBody>
          <a:bodyPr>
            <a:noAutofit/>
          </a:bodyPr>
          <a:lstStyle/>
          <a:p>
            <a:r>
              <a:rPr lang="en-US" sz="1000" dirty="0"/>
              <a:t> </a:t>
            </a:r>
            <a:br>
              <a:rPr lang="en-US" sz="1000" b="1" dirty="0">
                <a:latin typeface="Calisto MT" panose="02040603050505030304" pitchFamily="18" charset="0"/>
                <a:cs typeface="Arial" panose="020B0604020202020204" pitchFamily="34" charset="0"/>
              </a:rPr>
            </a:br>
            <a:br>
              <a:rPr lang="en-US" sz="1000" b="1" dirty="0">
                <a:latin typeface="Calisto MT" panose="02040603050505030304" pitchFamily="18" charset="0"/>
                <a:cs typeface="Arial" panose="020B0604020202020204" pitchFamily="34" charset="0"/>
              </a:rPr>
            </a:br>
            <a:endParaRPr lang="en-US" sz="1000" dirty="0">
              <a:solidFill>
                <a:srgbClr val="FFFF00"/>
              </a:solidFill>
              <a:latin typeface="Calisto MT" panose="02040603050505030304" pitchFamily="18" charset="0"/>
              <a:cs typeface="Arial" panose="020B0604020202020204" pitchFamily="34" charset="0"/>
            </a:endParaRPr>
          </a:p>
        </p:txBody>
      </p:sp>
      <p:pic>
        <p:nvPicPr>
          <p:cNvPr id="4" name="Picture 3">
            <a:extLst>
              <a:ext uri="{FF2B5EF4-FFF2-40B4-BE49-F238E27FC236}">
                <a16:creationId xmlns:a16="http://schemas.microsoft.com/office/drawing/2014/main" id="{88BC68D3-1D99-4672-BEBC-311D658AD27A}"/>
              </a:ext>
            </a:extLst>
          </p:cNvPr>
          <p:cNvPicPr>
            <a:picLocks noChangeAspect="1"/>
          </p:cNvPicPr>
          <p:nvPr/>
        </p:nvPicPr>
        <p:blipFill>
          <a:blip r:embed="rId3"/>
          <a:stretch>
            <a:fillRect/>
          </a:stretch>
        </p:blipFill>
        <p:spPr>
          <a:xfrm>
            <a:off x="9589668" y="5877799"/>
            <a:ext cx="2438400" cy="857250"/>
          </a:xfrm>
          <a:prstGeom prst="rect">
            <a:avLst/>
          </a:prstGeom>
        </p:spPr>
      </p:pic>
      <p:sp>
        <p:nvSpPr>
          <p:cNvPr id="5" name="Rectangle 4">
            <a:extLst>
              <a:ext uri="{FF2B5EF4-FFF2-40B4-BE49-F238E27FC236}">
                <a16:creationId xmlns:a16="http://schemas.microsoft.com/office/drawing/2014/main" id="{8552A4DF-860B-442A-9ECC-C9F00F585F10}"/>
              </a:ext>
            </a:extLst>
          </p:cNvPr>
          <p:cNvSpPr/>
          <p:nvPr/>
        </p:nvSpPr>
        <p:spPr>
          <a:xfrm>
            <a:off x="6078072" y="6468633"/>
            <a:ext cx="1927886" cy="307777"/>
          </a:xfrm>
          <a:prstGeom prst="rect">
            <a:avLst/>
          </a:prstGeom>
          <a:noFill/>
        </p:spPr>
        <p:txBody>
          <a:bodyPr wrap="square" lIns="91440" tIns="45720" rIns="91440" bIns="45720">
            <a:spAutoFit/>
          </a:bodyPr>
          <a:lstStyle/>
          <a:p>
            <a:pPr algn="ctr"/>
            <a:r>
              <a:rPr lang="en-US" sz="1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November 3, 2021</a:t>
            </a:r>
          </a:p>
        </p:txBody>
      </p:sp>
      <p:sp>
        <p:nvSpPr>
          <p:cNvPr id="7" name="Rectangle 6">
            <a:extLst>
              <a:ext uri="{FF2B5EF4-FFF2-40B4-BE49-F238E27FC236}">
                <a16:creationId xmlns:a16="http://schemas.microsoft.com/office/drawing/2014/main" id="{3E807C6F-673F-4CE6-A184-108C479C3275}"/>
              </a:ext>
            </a:extLst>
          </p:cNvPr>
          <p:cNvSpPr/>
          <p:nvPr/>
        </p:nvSpPr>
        <p:spPr>
          <a:xfrm>
            <a:off x="362310" y="424870"/>
            <a:ext cx="1104182" cy="1754326"/>
          </a:xfrm>
          <a:prstGeom prst="rect">
            <a:avLst/>
          </a:prstGeom>
          <a:solidFill>
            <a:srgbClr val="7030A0"/>
          </a:solidFill>
        </p:spPr>
        <p:txBody>
          <a:bodyPr wrap="square" lIns="91440" tIns="45720" rIns="91440" bIns="45720">
            <a:spAutoFit/>
          </a:bodyPr>
          <a:lstStyle/>
          <a:p>
            <a:pPr algn="ctr"/>
            <a:r>
              <a:rPr lang="en-US" sz="1200" b="1" dirty="0"/>
              <a:t>California Placement Association:   </a:t>
            </a:r>
          </a:p>
          <a:p>
            <a:pPr algn="ctr"/>
            <a:r>
              <a:rPr lang="en-US" sz="1200" b="1" dirty="0"/>
              <a:t>                                                                   Connecting Tomorrow’s Leaders Monthly Webinars</a:t>
            </a:r>
          </a:p>
        </p:txBody>
      </p:sp>
      <p:sp>
        <p:nvSpPr>
          <p:cNvPr id="8" name="Rectangle 7">
            <a:extLst>
              <a:ext uri="{FF2B5EF4-FFF2-40B4-BE49-F238E27FC236}">
                <a16:creationId xmlns:a16="http://schemas.microsoft.com/office/drawing/2014/main" id="{16EFC080-2324-46D3-B18D-548D63922DA7}"/>
              </a:ext>
            </a:extLst>
          </p:cNvPr>
          <p:cNvSpPr/>
          <p:nvPr/>
        </p:nvSpPr>
        <p:spPr>
          <a:xfrm>
            <a:off x="446199" y="5293023"/>
            <a:ext cx="3347049" cy="1169551"/>
          </a:xfrm>
          <a:prstGeom prst="rect">
            <a:avLst/>
          </a:prstGeom>
          <a:solidFill>
            <a:schemeClr val="accent2">
              <a:lumMod val="60000"/>
              <a:lumOff val="40000"/>
            </a:schemeClr>
          </a:solidFill>
        </p:spPr>
        <p:txBody>
          <a:bodyPr wrap="square">
            <a:spAutoFit/>
          </a:bodyPr>
          <a:lstStyle/>
          <a:p>
            <a:pPr algn="ctr"/>
            <a:r>
              <a:rPr lang="en-US" sz="1400" b="1" dirty="0">
                <a:solidFill>
                  <a:srgbClr val="333C4E"/>
                </a:solidFill>
                <a:latin typeface="Open Sans" panose="020B0606030504020204" pitchFamily="34" charset="0"/>
              </a:rPr>
              <a:t>Jackie Kennedy Harris, JKH Career Coaching &amp; Consulting</a:t>
            </a:r>
          </a:p>
          <a:p>
            <a:pPr algn="ctr"/>
            <a:r>
              <a:rPr lang="en-US" sz="1400" b="1" dirty="0">
                <a:solidFill>
                  <a:srgbClr val="333C4E"/>
                </a:solidFill>
                <a:latin typeface="Open Sans" panose="020B0606030504020204" pitchFamily="34" charset="0"/>
              </a:rPr>
              <a:t>&amp;</a:t>
            </a:r>
          </a:p>
          <a:p>
            <a:pPr algn="ctr"/>
            <a:r>
              <a:rPr lang="en-US" sz="1400" b="1" i="0" dirty="0">
                <a:solidFill>
                  <a:srgbClr val="333C4E"/>
                </a:solidFill>
                <a:effectLst/>
                <a:latin typeface="Open Sans" panose="020B0606030504020204" pitchFamily="34" charset="0"/>
              </a:rPr>
              <a:t>Rosalinda Rivas, </a:t>
            </a:r>
            <a:r>
              <a:rPr lang="en-US" sz="1400" b="1" dirty="0">
                <a:solidFill>
                  <a:srgbClr val="333C4E"/>
                </a:solidFill>
                <a:latin typeface="Open Sans" panose="020B0606030504020204" pitchFamily="34" charset="0"/>
              </a:rPr>
              <a:t>President, California Placement Association</a:t>
            </a:r>
          </a:p>
        </p:txBody>
      </p:sp>
      <p:sp>
        <p:nvSpPr>
          <p:cNvPr id="9" name="Rectangle 8">
            <a:extLst>
              <a:ext uri="{FF2B5EF4-FFF2-40B4-BE49-F238E27FC236}">
                <a16:creationId xmlns:a16="http://schemas.microsoft.com/office/drawing/2014/main" id="{24B4E5D2-703C-483A-85C0-2E33081CA157}"/>
              </a:ext>
            </a:extLst>
          </p:cNvPr>
          <p:cNvSpPr/>
          <p:nvPr/>
        </p:nvSpPr>
        <p:spPr>
          <a:xfrm>
            <a:off x="2372263" y="353056"/>
            <a:ext cx="8609387" cy="1323439"/>
          </a:xfrm>
          <a:prstGeom prst="rect">
            <a:avLst/>
          </a:prstGeom>
          <a:solidFill>
            <a:srgbClr val="FFFF00"/>
          </a:solidFill>
          <a:ln>
            <a:solidFill>
              <a:srgbClr val="3488A0"/>
            </a:solidFill>
          </a:ln>
        </p:spPr>
        <p:txBody>
          <a:bodyPr wrap="square" lIns="91440" tIns="45720" rIns="91440" bIns="45720">
            <a:spAutoFit/>
          </a:bodyPr>
          <a:lstStyle/>
          <a:p>
            <a:pPr algn="ctr"/>
            <a:r>
              <a:rPr lang="en-US"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Workforce Strategies to </a:t>
            </a:r>
          </a:p>
          <a:p>
            <a:pPr algn="ctr"/>
            <a:r>
              <a:rPr lang="en-US" sz="4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bring back the workforce</a:t>
            </a:r>
            <a:endParaRPr lang="en-US" sz="4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10" name="Picture 9">
            <a:extLst>
              <a:ext uri="{FF2B5EF4-FFF2-40B4-BE49-F238E27FC236}">
                <a16:creationId xmlns:a16="http://schemas.microsoft.com/office/drawing/2014/main" id="{381B5506-EF7C-418A-9090-1A7E7876BC09}"/>
              </a:ext>
            </a:extLst>
          </p:cNvPr>
          <p:cNvPicPr>
            <a:picLocks noChangeAspect="1"/>
          </p:cNvPicPr>
          <p:nvPr/>
        </p:nvPicPr>
        <p:blipFill>
          <a:blip r:embed="rId4"/>
          <a:stretch>
            <a:fillRect/>
          </a:stretch>
        </p:blipFill>
        <p:spPr>
          <a:xfrm>
            <a:off x="1631936" y="1767831"/>
            <a:ext cx="4682542" cy="3322338"/>
          </a:xfrm>
          <a:prstGeom prst="rect">
            <a:avLst/>
          </a:prstGeom>
        </p:spPr>
      </p:pic>
      <p:pic>
        <p:nvPicPr>
          <p:cNvPr id="11" name="Picture 10">
            <a:extLst>
              <a:ext uri="{FF2B5EF4-FFF2-40B4-BE49-F238E27FC236}">
                <a16:creationId xmlns:a16="http://schemas.microsoft.com/office/drawing/2014/main" id="{6EC9E3F0-E5A7-479B-8C53-5C7B97CD8879}"/>
              </a:ext>
            </a:extLst>
          </p:cNvPr>
          <p:cNvPicPr>
            <a:picLocks noChangeAspect="1"/>
          </p:cNvPicPr>
          <p:nvPr/>
        </p:nvPicPr>
        <p:blipFill>
          <a:blip r:embed="rId5"/>
          <a:stretch>
            <a:fillRect/>
          </a:stretch>
        </p:blipFill>
        <p:spPr>
          <a:xfrm>
            <a:off x="6512981" y="1808532"/>
            <a:ext cx="4717585" cy="3996201"/>
          </a:xfrm>
          <a:prstGeom prst="rect">
            <a:avLst/>
          </a:prstGeom>
        </p:spPr>
      </p:pic>
      <p:sp>
        <p:nvSpPr>
          <p:cNvPr id="14" name="Rectangle 13">
            <a:extLst>
              <a:ext uri="{FF2B5EF4-FFF2-40B4-BE49-F238E27FC236}">
                <a16:creationId xmlns:a16="http://schemas.microsoft.com/office/drawing/2014/main" id="{7C5C7339-8350-48A3-8164-B0A4FF204262}"/>
              </a:ext>
            </a:extLst>
          </p:cNvPr>
          <p:cNvSpPr/>
          <p:nvPr/>
        </p:nvSpPr>
        <p:spPr>
          <a:xfrm>
            <a:off x="4708342" y="6218899"/>
            <a:ext cx="4306374" cy="246221"/>
          </a:xfrm>
          <a:prstGeom prst="rect">
            <a:avLst/>
          </a:prstGeom>
          <a:solidFill>
            <a:schemeClr val="accent5">
              <a:lumMod val="75000"/>
            </a:schemeClr>
          </a:solidFill>
        </p:spPr>
        <p:txBody>
          <a:bodyPr wrap="square">
            <a:spAutoFit/>
          </a:bodyPr>
          <a:lstStyle/>
          <a:p>
            <a:r>
              <a:rPr lang="en-US" sz="1000" dirty="0">
                <a:solidFill>
                  <a:schemeClr val="bg1"/>
                </a:solidFill>
              </a:rPr>
              <a:t>https://www.peoplescout.com/insights/ghosting-in-the-workplace/</a:t>
            </a:r>
          </a:p>
        </p:txBody>
      </p:sp>
    </p:spTree>
    <p:extLst>
      <p:ext uri="{BB962C8B-B14F-4D97-AF65-F5344CB8AC3E}">
        <p14:creationId xmlns:p14="http://schemas.microsoft.com/office/powerpoint/2010/main" val="2442216641"/>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r="-1"/>
          <a:stretch/>
        </p:blipFill>
        <p:spPr>
          <a:xfrm>
            <a:off x="-17918" y="0"/>
            <a:ext cx="12191979"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pic>
        <p:nvPicPr>
          <p:cNvPr id="4" name="Picture 3">
            <a:extLst>
              <a:ext uri="{FF2B5EF4-FFF2-40B4-BE49-F238E27FC236}">
                <a16:creationId xmlns:a16="http://schemas.microsoft.com/office/drawing/2014/main" id="{88BC68D3-1D99-4672-BEBC-311D658AD27A}"/>
              </a:ext>
            </a:extLst>
          </p:cNvPr>
          <p:cNvPicPr>
            <a:picLocks noChangeAspect="1"/>
          </p:cNvPicPr>
          <p:nvPr/>
        </p:nvPicPr>
        <p:blipFill>
          <a:blip r:embed="rId3"/>
          <a:stretch>
            <a:fillRect/>
          </a:stretch>
        </p:blipFill>
        <p:spPr>
          <a:xfrm>
            <a:off x="9589668" y="5663148"/>
            <a:ext cx="2438400" cy="857250"/>
          </a:xfrm>
          <a:prstGeom prst="rect">
            <a:avLst/>
          </a:prstGeom>
        </p:spPr>
      </p:pic>
      <p:sp>
        <p:nvSpPr>
          <p:cNvPr id="5" name="Rectangle 4">
            <a:extLst>
              <a:ext uri="{FF2B5EF4-FFF2-40B4-BE49-F238E27FC236}">
                <a16:creationId xmlns:a16="http://schemas.microsoft.com/office/drawing/2014/main" id="{8552A4DF-860B-442A-9ECC-C9F00F585F10}"/>
              </a:ext>
            </a:extLst>
          </p:cNvPr>
          <p:cNvSpPr/>
          <p:nvPr/>
        </p:nvSpPr>
        <p:spPr>
          <a:xfrm>
            <a:off x="6078072" y="6468633"/>
            <a:ext cx="1927886" cy="307777"/>
          </a:xfrm>
          <a:prstGeom prst="rect">
            <a:avLst/>
          </a:prstGeom>
          <a:noFill/>
        </p:spPr>
        <p:txBody>
          <a:bodyPr wrap="square" lIns="91440" tIns="45720" rIns="91440" bIns="45720">
            <a:spAutoFit/>
          </a:bodyPr>
          <a:lstStyle/>
          <a:p>
            <a:pPr algn="ctr"/>
            <a:r>
              <a:rPr lang="en-US" sz="1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November 3, 2021</a:t>
            </a:r>
          </a:p>
        </p:txBody>
      </p:sp>
      <p:sp>
        <p:nvSpPr>
          <p:cNvPr id="7" name="Rectangle 6">
            <a:extLst>
              <a:ext uri="{FF2B5EF4-FFF2-40B4-BE49-F238E27FC236}">
                <a16:creationId xmlns:a16="http://schemas.microsoft.com/office/drawing/2014/main" id="{3E807C6F-673F-4CE6-A184-108C479C3275}"/>
              </a:ext>
            </a:extLst>
          </p:cNvPr>
          <p:cNvSpPr/>
          <p:nvPr/>
        </p:nvSpPr>
        <p:spPr>
          <a:xfrm>
            <a:off x="362310" y="424870"/>
            <a:ext cx="1150902" cy="1743795"/>
          </a:xfrm>
          <a:prstGeom prst="rect">
            <a:avLst/>
          </a:prstGeom>
          <a:solidFill>
            <a:srgbClr val="7030A0"/>
          </a:solidFill>
        </p:spPr>
        <p:txBody>
          <a:bodyPr wrap="square" lIns="91440" tIns="45720" rIns="91440" bIns="45720">
            <a:spAutoFit/>
          </a:bodyPr>
          <a:lstStyle/>
          <a:p>
            <a:pPr algn="ctr"/>
            <a:r>
              <a:rPr lang="en-US" sz="1200" b="1" dirty="0"/>
              <a:t>California Placement Association:   </a:t>
            </a:r>
          </a:p>
          <a:p>
            <a:pPr algn="ctr"/>
            <a:r>
              <a:rPr lang="en-US" sz="1200" b="1" dirty="0"/>
              <a:t>                                                                  Connecting Tomorrow’s Leaders Monthly Webinars</a:t>
            </a:r>
          </a:p>
        </p:txBody>
      </p:sp>
      <p:sp>
        <p:nvSpPr>
          <p:cNvPr id="8" name="Rectangle 7">
            <a:extLst>
              <a:ext uri="{FF2B5EF4-FFF2-40B4-BE49-F238E27FC236}">
                <a16:creationId xmlns:a16="http://schemas.microsoft.com/office/drawing/2014/main" id="{16EFC080-2324-46D3-B18D-548D63922DA7}"/>
              </a:ext>
            </a:extLst>
          </p:cNvPr>
          <p:cNvSpPr/>
          <p:nvPr/>
        </p:nvSpPr>
        <p:spPr>
          <a:xfrm>
            <a:off x="362309" y="5463633"/>
            <a:ext cx="3347049" cy="1169551"/>
          </a:xfrm>
          <a:prstGeom prst="rect">
            <a:avLst/>
          </a:prstGeom>
          <a:solidFill>
            <a:schemeClr val="accent2">
              <a:lumMod val="60000"/>
              <a:lumOff val="40000"/>
            </a:schemeClr>
          </a:solidFill>
        </p:spPr>
        <p:txBody>
          <a:bodyPr wrap="square">
            <a:spAutoFit/>
          </a:bodyPr>
          <a:lstStyle/>
          <a:p>
            <a:pPr algn="ctr"/>
            <a:r>
              <a:rPr lang="en-US" sz="1400" b="1" dirty="0">
                <a:solidFill>
                  <a:srgbClr val="333C4E"/>
                </a:solidFill>
                <a:latin typeface="Open Sans" panose="020B0606030504020204" pitchFamily="34" charset="0"/>
              </a:rPr>
              <a:t>Jackie Kennedy Harris, JKH Career Coaching &amp; Consulting</a:t>
            </a:r>
          </a:p>
          <a:p>
            <a:pPr algn="ctr"/>
            <a:r>
              <a:rPr lang="en-US" sz="1400" b="1" dirty="0">
                <a:solidFill>
                  <a:srgbClr val="333C4E"/>
                </a:solidFill>
                <a:latin typeface="Open Sans" panose="020B0606030504020204" pitchFamily="34" charset="0"/>
              </a:rPr>
              <a:t>&amp;</a:t>
            </a:r>
          </a:p>
          <a:p>
            <a:pPr algn="ctr"/>
            <a:r>
              <a:rPr lang="en-US" sz="1400" b="1" i="0" dirty="0">
                <a:solidFill>
                  <a:srgbClr val="333C4E"/>
                </a:solidFill>
                <a:effectLst/>
                <a:latin typeface="Open Sans" panose="020B0606030504020204" pitchFamily="34" charset="0"/>
              </a:rPr>
              <a:t>Rosalinda Rivas, </a:t>
            </a:r>
            <a:r>
              <a:rPr lang="en-US" sz="1400" b="1" dirty="0">
                <a:solidFill>
                  <a:srgbClr val="333C4E"/>
                </a:solidFill>
                <a:latin typeface="Open Sans" panose="020B0606030504020204" pitchFamily="34" charset="0"/>
              </a:rPr>
              <a:t>President, California Placement Association</a:t>
            </a:r>
          </a:p>
        </p:txBody>
      </p:sp>
      <p:sp>
        <p:nvSpPr>
          <p:cNvPr id="9" name="Rectangle 8">
            <a:extLst>
              <a:ext uri="{FF2B5EF4-FFF2-40B4-BE49-F238E27FC236}">
                <a16:creationId xmlns:a16="http://schemas.microsoft.com/office/drawing/2014/main" id="{24B4E5D2-703C-483A-85C0-2E33081CA157}"/>
              </a:ext>
            </a:extLst>
          </p:cNvPr>
          <p:cNvSpPr/>
          <p:nvPr/>
        </p:nvSpPr>
        <p:spPr>
          <a:xfrm>
            <a:off x="1689382" y="353056"/>
            <a:ext cx="10046340" cy="861774"/>
          </a:xfrm>
          <a:prstGeom prst="rect">
            <a:avLst/>
          </a:prstGeom>
          <a:solidFill>
            <a:srgbClr val="FFFF00"/>
          </a:solidFill>
        </p:spPr>
        <p:txBody>
          <a:bodyPr wrap="none" lIns="91440" tIns="45720" rIns="91440" bIns="45720">
            <a:spAutoFit/>
          </a:bodyPr>
          <a:lstStyle/>
          <a:p>
            <a:pPr algn="ctr"/>
            <a:r>
              <a:rPr lang="en-US" sz="5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Thank You for your participation</a:t>
            </a:r>
          </a:p>
        </p:txBody>
      </p:sp>
      <p:pic>
        <p:nvPicPr>
          <p:cNvPr id="17" name="Picture 16">
            <a:extLst>
              <a:ext uri="{FF2B5EF4-FFF2-40B4-BE49-F238E27FC236}">
                <a16:creationId xmlns:a16="http://schemas.microsoft.com/office/drawing/2014/main" id="{13506574-0788-4CE5-B4C8-A6E7F433E9F3}"/>
              </a:ext>
            </a:extLst>
          </p:cNvPr>
          <p:cNvPicPr>
            <a:picLocks noChangeAspect="1"/>
          </p:cNvPicPr>
          <p:nvPr/>
        </p:nvPicPr>
        <p:blipFill>
          <a:blip r:embed="rId3"/>
          <a:stretch>
            <a:fillRect/>
          </a:stretch>
        </p:blipFill>
        <p:spPr>
          <a:xfrm>
            <a:off x="8630568" y="2403144"/>
            <a:ext cx="2170638" cy="763115"/>
          </a:xfrm>
          <a:prstGeom prst="rect">
            <a:avLst/>
          </a:prstGeom>
        </p:spPr>
      </p:pic>
      <p:sp>
        <p:nvSpPr>
          <p:cNvPr id="15" name="Rectangle 14">
            <a:extLst>
              <a:ext uri="{FF2B5EF4-FFF2-40B4-BE49-F238E27FC236}">
                <a16:creationId xmlns:a16="http://schemas.microsoft.com/office/drawing/2014/main" id="{587A24B0-F62B-41A5-B4DA-4BE32892295B}"/>
              </a:ext>
            </a:extLst>
          </p:cNvPr>
          <p:cNvSpPr/>
          <p:nvPr/>
        </p:nvSpPr>
        <p:spPr>
          <a:xfrm>
            <a:off x="8630568" y="3168558"/>
            <a:ext cx="2170638" cy="1264642"/>
          </a:xfrm>
          <a:prstGeom prst="rect">
            <a:avLst/>
          </a:prstGeom>
          <a:solidFill>
            <a:srgbClr val="F8D22F"/>
          </a:solidFill>
        </p:spPr>
        <p:txBody>
          <a:bodyPr wrap="square">
            <a:spAutoFit/>
          </a:bodyPr>
          <a:lstStyle/>
          <a:p>
            <a:pPr algn="ctr">
              <a:lnSpc>
                <a:spcPct val="107000"/>
              </a:lnSpc>
            </a:pPr>
            <a:r>
              <a:rPr lang="en-US"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Rosalinda Rivas</a:t>
            </a:r>
            <a:endParaRPr lang="en-US" sz="1400"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r>
              <a:rPr lang="en-US"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President,</a:t>
            </a:r>
          </a:p>
          <a:p>
            <a:pPr algn="ctr">
              <a:lnSpc>
                <a:spcPct val="107000"/>
              </a:lnSpc>
            </a:pPr>
            <a:r>
              <a:rPr lang="en-US" b="1" dirty="0">
                <a:solidFill>
                  <a:srgbClr val="002060"/>
                </a:solidFill>
                <a:latin typeface="Calibri" panose="020F0502020204030204" pitchFamily="34" charset="0"/>
                <a:ea typeface="Calibri" panose="020F0502020204030204" pitchFamily="34" charset="0"/>
                <a:cs typeface="Times New Roman" panose="02020603050405020304" pitchFamily="18" charset="0"/>
              </a:rPr>
              <a:t>California Placement Association</a:t>
            </a:r>
            <a:endParaRPr lang="en-US" sz="1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8" name="Picture 17">
            <a:extLst>
              <a:ext uri="{FF2B5EF4-FFF2-40B4-BE49-F238E27FC236}">
                <a16:creationId xmlns:a16="http://schemas.microsoft.com/office/drawing/2014/main" id="{59BB8F21-DA14-40B8-98F8-91F0D670AF44}"/>
              </a:ext>
            </a:extLst>
          </p:cNvPr>
          <p:cNvPicPr>
            <a:picLocks noChangeAspect="1"/>
          </p:cNvPicPr>
          <p:nvPr/>
        </p:nvPicPr>
        <p:blipFill>
          <a:blip r:embed="rId4"/>
          <a:stretch>
            <a:fillRect/>
          </a:stretch>
        </p:blipFill>
        <p:spPr>
          <a:xfrm>
            <a:off x="5968440" y="2399681"/>
            <a:ext cx="2580192" cy="2107451"/>
          </a:xfrm>
          <a:prstGeom prst="rect">
            <a:avLst/>
          </a:prstGeom>
        </p:spPr>
      </p:pic>
    </p:spTree>
    <p:extLst>
      <p:ext uri="{BB962C8B-B14F-4D97-AF65-F5344CB8AC3E}">
        <p14:creationId xmlns:p14="http://schemas.microsoft.com/office/powerpoint/2010/main" val="1345956450"/>
      </p:ext>
    </p:extLst>
  </p:cSld>
  <p:clrMapOvr>
    <a:overrideClrMapping bg1="dk1" tx1="lt1" bg2="dk2" tx2="lt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FIVE.pptx" id="{928531FE-40B6-4895-993A-83D26AA1E005}" vid="{C99C5ABD-1620-4AD2-A38C-62625556F38B}"/>
    </a:ext>
  </a:extLst>
</a:theme>
</file>

<file path=docProps/app.xml><?xml version="1.0" encoding="utf-8"?>
<Properties xmlns="http://schemas.openxmlformats.org/officeDocument/2006/extended-properties" xmlns:vt="http://schemas.openxmlformats.org/officeDocument/2006/docPropsVTypes">
  <Template>Geometric color block</Template>
  <TotalTime>0</TotalTime>
  <Words>352</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Calisto MT</vt:lpstr>
      <vt:lpstr>Century Gothic</vt:lpstr>
      <vt:lpstr>Garamond</vt:lpstr>
      <vt:lpstr>Open Sans</vt:lpstr>
      <vt:lpstr>Times New Roman</vt:lpstr>
      <vt:lpstr>SavonVTI</vt:lpstr>
      <vt:lpstr>"First Workforce Ghosting, to Workforce Pandemic, and now Job Masking: Where are the job seekers hiding and how to bring them back into the workforce?“   </vt:lpstr>
      <vt:lpstr>  </vt:lpstr>
      <vt:lpstr>A record-high 4.3 million workers in the United States quit their jobs   the “Great Resignation” in August 2021, according to the Job Openings and Labor Turnover Survey (JOLTS)   report released by the U.S. Bureau of Labor Statistics, which represents the highest monthly total since the data series began in December 2000.   </vt:lpstr>
      <vt:lpst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2021-11-03T16:34:12Z</dcterms:created>
  <dcterms:modified xsi:type="dcterms:W3CDTF">2021-11-03T20:13:36Z</dcterms:modified>
</cp:coreProperties>
</file>